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notesMasterIdLst>
    <p:notesMasterId r:id="rId10"/>
  </p:notesMasterIdLst>
  <p:sldIdLst>
    <p:sldId id="256" r:id="rId2"/>
    <p:sldId id="260" r:id="rId3"/>
    <p:sldId id="265" r:id="rId4"/>
    <p:sldId id="258" r:id="rId5"/>
    <p:sldId id="259" r:id="rId6"/>
    <p:sldId id="261" r:id="rId7"/>
    <p:sldId id="262" r:id="rId8"/>
    <p:sldId id="263" r:id="rId9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FD120-8596-48F7-BEF2-209DC27C4F4F}" type="datetimeFigureOut">
              <a:rPr lang="es-ES" smtClean="0"/>
              <a:pPr/>
              <a:t>05/07/2021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8EF89-747A-465F-A17E-C3E4552450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08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8EF89-747A-465F-A17E-C3E4552450F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7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B0A3-F89B-42EF-9DB2-BB6A2F480C8D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0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A4F-BFB7-4883-826D-715811457DB8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7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2550-EE63-41B4-837F-47BA8266D751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028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3809-0810-4076-82C1-75F34F373BAF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13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7E04-1739-44A8-BE2B-CDAE3D07FCED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32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BED7-2F95-4C27-9A4A-95E19B99300E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3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70E7-C234-4AEA-9DCB-CFF3649EB408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03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6E66-F8F3-4400-B6DD-B8C5028AEB47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9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CA29-B65C-449E-BB5F-62885A2E6D50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9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D72-500E-4055-9E34-915AC2F46A48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4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BC33-4842-40EE-8F7F-8353AD1C1845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5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D2E6-5B5C-4F20-A111-1C094775A09E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A06-2E37-4A56-BC9F-C9619DF44EEC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554A-D29C-49CE-BBDA-28F2EB0C4331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9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9EEE-D3A8-4166-80C2-371F9F0CC89E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2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56A3-9726-4C07-B1E0-A2051FA764C5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E82B-5282-4705-BC01-95157E1FF7E1}" type="datetime1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0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4567" y="258792"/>
            <a:ext cx="10340046" cy="4518589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2800" b="1" dirty="0"/>
            </a:br>
            <a:br>
              <a:rPr lang="es-ES" sz="2800" b="1" dirty="0"/>
            </a:br>
            <a:r>
              <a:rPr lang="es-ES" sz="3600" b="1" dirty="0">
                <a:solidFill>
                  <a:srgbClr val="C00000"/>
                </a:solidFill>
              </a:rPr>
              <a:t>ACUERDO </a:t>
            </a:r>
            <a:br>
              <a:rPr lang="es-ES" sz="3600" b="1" dirty="0">
                <a:solidFill>
                  <a:srgbClr val="C00000"/>
                </a:solidFill>
              </a:rPr>
            </a:br>
            <a:r>
              <a:rPr lang="es-ES" sz="3600" b="1" dirty="0">
                <a:solidFill>
                  <a:srgbClr val="C00000"/>
                </a:solidFill>
              </a:rPr>
              <a:t>SOBRE MEDIDAS EN MATERIA DE </a:t>
            </a:r>
            <a:br>
              <a:rPr lang="es-ES" sz="3600" b="1" dirty="0">
                <a:solidFill>
                  <a:srgbClr val="C00000"/>
                </a:solidFill>
              </a:rPr>
            </a:br>
            <a:r>
              <a:rPr lang="es-ES" sz="3600" b="1" dirty="0">
                <a:solidFill>
                  <a:srgbClr val="C00000"/>
                </a:solidFill>
              </a:rPr>
              <a:t>TEMPORALIDAD </a:t>
            </a:r>
            <a:br>
              <a:rPr lang="es-ES" sz="3600" b="1" dirty="0">
                <a:solidFill>
                  <a:srgbClr val="C00000"/>
                </a:solidFill>
              </a:rPr>
            </a:br>
            <a:r>
              <a:rPr lang="es-ES" sz="3600" b="1" dirty="0">
                <a:solidFill>
                  <a:srgbClr val="C00000"/>
                </a:solidFill>
              </a:rPr>
              <a:t>EN LAS </a:t>
            </a:r>
            <a:br>
              <a:rPr lang="es-ES" sz="3600" b="1" dirty="0">
                <a:solidFill>
                  <a:srgbClr val="C00000"/>
                </a:solidFill>
              </a:rPr>
            </a:br>
            <a:r>
              <a:rPr lang="es-ES" sz="3600" b="1" dirty="0">
                <a:solidFill>
                  <a:srgbClr val="C00000"/>
                </a:solidFill>
              </a:rPr>
              <a:t>ADMINISTRACIONES PÚBLICAS</a:t>
            </a:r>
            <a:br>
              <a:rPr lang="es-ES" sz="2800" dirty="0"/>
            </a:br>
            <a:br>
              <a:rPr lang="es-ES" sz="2800" dirty="0"/>
            </a:br>
            <a:br>
              <a:rPr lang="es-ES" sz="2800" dirty="0"/>
            </a:br>
            <a:br>
              <a:rPr lang="es-ES" sz="2800" dirty="0"/>
            </a:br>
            <a:endParaRPr lang="es-ES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/>
              <a:t>Gabinete Técnico Federal </a:t>
            </a: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248" y="3677611"/>
            <a:ext cx="3246621" cy="243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1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4073" y="249382"/>
            <a:ext cx="10215418" cy="718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cap="all" dirty="0">
                <a:solidFill>
                  <a:srgbClr val="C00000"/>
                </a:solidFill>
              </a:rPr>
              <a:t>Aspectos de carácter general</a:t>
            </a:r>
          </a:p>
          <a:p>
            <a:pPr algn="just"/>
            <a:endParaRPr lang="es-ES" sz="1400" dirty="0"/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1º.- Es novedoso con respecto a procesos anteriores, pues no se limita a dar respuesta a la situación actual (300.000 interinos), también intenta impedir la posible generación en el futuro de nueva temporalidad injustificada, mediante la modificación de la legislación básica que regula al personal temporal.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2º.- La Mesa General de Negociación de las Administraciones Públicas recupera el protagonismo de las relaciones laborales en las Administraciones Públicas frente a la excesiva judicialización de la materia.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3º.- Ofrece seguridad jurídica al problema, ofreciendo mediante una solución legal de carácter básica, política y sindical, conforme al actual marco normativo y jurisprudencial existente, tanto europea (TJUE) como nacional (TS).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4º.- Tipifica por primera vez en las Administraciones Públicas el nombramiento y contratación temporal irregular. También, por primera vez, prevé una compensación económica para el empleado público objeto de la irregularidad.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5º. Supone la transposición de la Directiva 1999/70/CE del consejo de 28 de junio de 1999 relativa al Acuerdo marco de la CES, la UNICE y el CEEP sobre el trabajo de duración determinada (clausulas 4º y 5ª, relativas a la no discriminación del personal temporal y limitación temporal de los contratos/nombramientos).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6º.- Da cumplimiento al Componente 11 del Plan de Transformación, Recuperación y Resiliencia. Compromiso ineludible del Gobierno para la percepción de los fondos estructurales.</a:t>
            </a:r>
          </a:p>
          <a:p>
            <a:pPr algn="just"/>
            <a:br>
              <a:rPr lang="es-ES" sz="1400" dirty="0"/>
            </a:br>
            <a:r>
              <a:rPr lang="es-ES" sz="1400" dirty="0"/>
              <a:t> </a:t>
            </a:r>
          </a:p>
          <a:p>
            <a:pPr algn="just"/>
            <a:endParaRPr lang="es-ES" sz="1400" b="1" dirty="0"/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300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3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713" y="5235955"/>
            <a:ext cx="1980667" cy="14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1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565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1300" b="1" u="sng" dirty="0"/>
          </a:p>
          <a:p>
            <a:pPr algn="ctr"/>
            <a:r>
              <a:rPr lang="es-ES" sz="2400" b="1" cap="all" dirty="0">
                <a:solidFill>
                  <a:srgbClr val="C00000"/>
                </a:solidFill>
              </a:rPr>
              <a:t>Partes del Acuerdo</a:t>
            </a:r>
            <a:endParaRPr lang="es-ES" sz="2400" cap="all" dirty="0">
              <a:solidFill>
                <a:srgbClr val="C00000"/>
              </a:solidFill>
            </a:endParaRPr>
          </a:p>
          <a:p>
            <a:pPr algn="ctr"/>
            <a:endParaRPr lang="es-ES" sz="2000" cap="all" dirty="0">
              <a:solidFill>
                <a:srgbClr val="C00000"/>
              </a:solidFill>
            </a:endParaRPr>
          </a:p>
          <a:p>
            <a:pPr algn="just"/>
            <a:r>
              <a:rPr lang="es-ES" sz="1400" b="1" dirty="0"/>
              <a:t>Consta de tres apartados: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1º.- Un nuevo proceso de estabilización a realizar antes de 31 de diciembre de 2024 (solución a la temporalidad actual).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2º.- Modificación de la normativa básica que regula el nombramiento y la contratación temporal: fundamentalmente el EBEP (evitar la temporalidad futura).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3º.- Compromiso de negociar a partir de septiembre nuevas materias: </a:t>
            </a:r>
          </a:p>
          <a:p>
            <a:pPr algn="just"/>
            <a:endParaRPr lang="es-ES" sz="1400" b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400" b="1" dirty="0"/>
              <a:t>Retribuciones.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400" b="1" dirty="0"/>
              <a:t>Jubilación parcial.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400" b="1" dirty="0"/>
              <a:t>Oferta de empleo público.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400" b="1" dirty="0"/>
              <a:t>Digitalización etc.</a:t>
            </a:r>
          </a:p>
          <a:p>
            <a:pPr algn="just"/>
            <a:r>
              <a:rPr lang="es-ES" sz="1400" b="1" dirty="0"/>
              <a:t> </a:t>
            </a:r>
          </a:p>
          <a:p>
            <a:pPr algn="just"/>
            <a:endParaRPr lang="es-ES" sz="1400" b="1" dirty="0"/>
          </a:p>
          <a:p>
            <a:pPr algn="ctr"/>
            <a:r>
              <a:rPr lang="es-ES" sz="1400" b="1" dirty="0">
                <a:solidFill>
                  <a:schemeClr val="accent1">
                    <a:lumMod val="75000"/>
                  </a:schemeClr>
                </a:solidFill>
              </a:rPr>
              <a:t>Los dos primeros apartados se verán concretados en un Real Decreto Ley que aprobará el Gobierno que deberá pasar la correspondiente tramitación parlamentaria (convalidación).</a:t>
            </a:r>
            <a:endParaRPr lang="es-ES" sz="1400" b="1" cap="all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s-E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s-ES" sz="1400" dirty="0"/>
          </a:p>
          <a:p>
            <a:pPr algn="ctr"/>
            <a:r>
              <a:rPr lang="es-ES" sz="1400" dirty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865" y="5222264"/>
            <a:ext cx="1980667" cy="14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6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534887" y="500743"/>
            <a:ext cx="10126744" cy="749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cap="all" dirty="0">
                <a:solidFill>
                  <a:srgbClr val="C00000"/>
                </a:solidFill>
              </a:rPr>
              <a:t>Con respecto al proceso de estabilización</a:t>
            </a:r>
            <a:endParaRPr lang="es-ES" sz="2000" cap="all" dirty="0">
              <a:solidFill>
                <a:srgbClr val="C00000"/>
              </a:solidFill>
            </a:endParaRPr>
          </a:p>
          <a:p>
            <a:pPr algn="ctr"/>
            <a:endParaRPr lang="es-ES" sz="2000" b="1" dirty="0">
              <a:solidFill>
                <a:srgbClr val="C00000"/>
              </a:solidFill>
            </a:endParaRPr>
          </a:p>
          <a:p>
            <a:pPr algn="just"/>
            <a:r>
              <a:rPr lang="es-ES" sz="1100" b="1" dirty="0"/>
              <a:t>1º.- Distinto a los procesos de 2017 y 2018, el actual no sólo es extraordinario con respecto al número de plazas a convocar, también resulta excepcional (pero dentro del actual marco normativo) en cuanto a los mecanismos a emplear.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2º.- Ofrece fechas concretas de realización: Publicación antes del 31/12/2020, y resolución antes del 31/12/2024.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3º.- Incluye todas las plazas que a 31/12/2020 lleven desempeñándose más de 3 años, sean estructurales y cuenten con dotación presupuestaria.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4º.- El concepto </a:t>
            </a:r>
            <a:r>
              <a:rPr lang="es-ES" sz="1100" b="1" i="1" dirty="0"/>
              <a:t>“todas las plazas” </a:t>
            </a:r>
            <a:r>
              <a:rPr lang="es-ES" sz="1100" b="1" dirty="0"/>
              <a:t>incluye todos los sectores estén o no incluidos en RPT, plantillas y demás formas organizativas, del personal funcionario, estatutario y laboral.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5º.- El mecanismo general es el concurso-oposición, libre y abierto. Sin perjuicio de lo que establezca la normativa específica sectorial para determinados colectivos.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6º.- Prevé una oposición más flexible que en procesos anteriores (entre otros: reducción de plazos, acumulación de pruebas, etc.).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7ª.- La fase de concurso (40%) prima mayoritariamente la experiencia acumulada en el cuerpo, escala, categoría, o equivalente de que se trate.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8º.- Cada sector, conforme a su normativa específica, concretará las especificidades que resulten oportunas, previa negociación en el ámbito correspondiente, en virtud del art. 37 del EBEP.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9º.- En el ámbito de la Administración Local se dejan en suspenso los artículos 8 y 9 del RD 896/1991 (características de los ejercicios de los procesos selectivos) por el que se establecen las reglas básicas y los programas mínimos a que debe ajustarse la selección de los funcionarios de la Administración Local (muy exigente en cuanto a contenidos y número de temarios). 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10º.- Se incluye una cláusula social que facilita la recolocación laboral del personal interino que no supere el proceso de estabilización a través de bolsas específicas o en las ya existentes.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11º.- Complementario a la bolsa, el personal que no obtenga plaza en el proceso será compensado económicamente con 20 días (retribuciones fijas) por año trabajado. El personal laboral percibirá una compensación similar.</a:t>
            </a:r>
          </a:p>
          <a:p>
            <a:pPr algn="just"/>
            <a:br>
              <a:rPr lang="es-ES" sz="1400" dirty="0"/>
            </a:br>
            <a:r>
              <a:rPr lang="es-ES" sz="1400" dirty="0"/>
              <a:t> </a:t>
            </a:r>
          </a:p>
          <a:p>
            <a:endParaRPr lang="es-ES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1400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sz="1200" dirty="0"/>
              <a:t>					</a:t>
            </a:r>
            <a:endParaRPr lang="es-ES" sz="800" dirty="0"/>
          </a:p>
          <a:p>
            <a:pPr algn="just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371" y="68824"/>
            <a:ext cx="1281259" cy="90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9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5098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1300" b="1" u="sng" dirty="0"/>
          </a:p>
          <a:p>
            <a:pPr algn="ctr"/>
            <a:r>
              <a:rPr lang="es-ES" sz="2000" b="1" cap="all" dirty="0">
                <a:solidFill>
                  <a:srgbClr val="C00000"/>
                </a:solidFill>
              </a:rPr>
              <a:t>Modificación de la normativa básica de empleo público</a:t>
            </a:r>
            <a:endParaRPr lang="es-ES" sz="2000" cap="all" dirty="0">
              <a:solidFill>
                <a:srgbClr val="C00000"/>
              </a:solidFill>
            </a:endParaRPr>
          </a:p>
          <a:p>
            <a:pPr algn="ctr"/>
            <a:endParaRPr lang="es-ES" sz="1400" cap="all" dirty="0">
              <a:solidFill>
                <a:srgbClr val="C00000"/>
              </a:solidFill>
            </a:endParaRPr>
          </a:p>
          <a:p>
            <a:pPr algn="ctr"/>
            <a:endParaRPr lang="es-ES" sz="1400" dirty="0"/>
          </a:p>
          <a:p>
            <a:pPr algn="just"/>
            <a:r>
              <a:rPr lang="es-ES" sz="1600" b="1" dirty="0"/>
              <a:t>1º.- Se mantienen las mismas modalidades de personal funcionario temporal, con 2 importantes novedades: </a:t>
            </a:r>
          </a:p>
          <a:p>
            <a:pPr lvl="0" algn="just"/>
            <a:endParaRPr lang="es-ES" sz="16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/>
              <a:t>Se limita el periodo máximo del personal interino por vacante a 3 años.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/>
              <a:t>Se suprime la movilidad entre distintas unidades administrativas de los interinos por programa o acumulación de tareas (art. 10.6 del EBEP). </a:t>
            </a:r>
          </a:p>
          <a:p>
            <a:pPr algn="just"/>
            <a:endParaRPr lang="es-ES" sz="1600" b="1" dirty="0"/>
          </a:p>
          <a:p>
            <a:pPr algn="just"/>
            <a:r>
              <a:rPr lang="es-ES" sz="1600" b="1" dirty="0"/>
              <a:t>2º.- Los derechos y deberes del personal temporal serán los mismos que los del personal fijo, en cuanto sean adecuados a su carácter temporal.</a:t>
            </a:r>
          </a:p>
          <a:p>
            <a:pPr algn="just"/>
            <a:endParaRPr lang="es-ES" sz="1600" b="1" dirty="0"/>
          </a:p>
          <a:p>
            <a:pPr algn="just"/>
            <a:r>
              <a:rPr lang="es-ES" sz="1600" b="1" dirty="0"/>
              <a:t>3º.- La nueva regulación también afecta al personal laboral temporal sin perjuicio de la reglado en el Estatuto de los trabajadores.</a:t>
            </a:r>
          </a:p>
          <a:p>
            <a:pPr algn="just"/>
            <a:endParaRPr lang="es-ES" sz="1600" b="1" dirty="0"/>
          </a:p>
          <a:p>
            <a:pPr algn="just"/>
            <a:r>
              <a:rPr lang="es-ES" sz="1600" b="1" dirty="0"/>
              <a:t>4º.- Se determinan los motivos de cese: desaparición de la causa, se llega al límite temporal, razones organizativas, renuncia, jubilación, sanción, etc.</a:t>
            </a:r>
          </a:p>
          <a:p>
            <a:pPr algn="ctr"/>
            <a:r>
              <a:rPr lang="es-ES" sz="1400" dirty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167" y="5181569"/>
            <a:ext cx="1980667" cy="14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2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C00000"/>
                </a:solidFill>
              </a:rPr>
              <a:t>SECUENCIA DE LAS MEDIDAS PREVENTIVAS Y SANCIONADORAS PARA EVITAR LA IRREGULARIDAD EN EL NOMBRAMIENTO DEL PERSONAL INTERINO POR VACANTE (ART. 10 EBEP)</a:t>
            </a:r>
            <a:endParaRPr lang="es-ES" sz="1400" dirty="0">
              <a:solidFill>
                <a:srgbClr val="C00000"/>
              </a:solidFill>
            </a:endParaRPr>
          </a:p>
          <a:p>
            <a:pPr algn="ctr"/>
            <a:endParaRPr lang="es-ES" sz="1400" dirty="0"/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NOMBRAMIENTO</a:t>
            </a:r>
            <a:endParaRPr lang="es-ES" sz="1400" dirty="0"/>
          </a:p>
          <a:p>
            <a:pPr algn="ctr"/>
            <a:endParaRPr lang="es-ES" sz="1400" dirty="0"/>
          </a:p>
          <a:p>
            <a:pPr algn="ctr"/>
            <a:r>
              <a:rPr lang="es-ES" sz="1400" dirty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260989"/>
              </p:ext>
            </p:extLst>
          </p:nvPr>
        </p:nvGraphicFramePr>
        <p:xfrm>
          <a:off x="4490990" y="1764406"/>
          <a:ext cx="4653010" cy="122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3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MEDIDAS PREVENTIVAS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1ª.- Sacar la plaza a provisión (concurso, promoción interna, comisión de servicio, etc.).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2ª.- Convocar OPE (en el mismo ejercicio del nombramiento o la siguiente, en el plazo máximo de 3 años conforme al art. 70 del EBEP).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3ª.- Limitación máxima de la interinidad: 3 años (medida a aplicar a partir de la entrada en vigor del nuevo art. 10 del EBEP).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Flecha abajo 14"/>
          <p:cNvSpPr/>
          <p:nvPr/>
        </p:nvSpPr>
        <p:spPr>
          <a:xfrm>
            <a:off x="6654799" y="3135524"/>
            <a:ext cx="338429" cy="331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2640169" y="3611365"/>
            <a:ext cx="7924429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>
                <a:solidFill>
                  <a:srgbClr val="21586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IRREGULARIDAD en el nombramiento si la Administración incumple las previsiones anteriores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Flecha abajo 17"/>
          <p:cNvSpPr/>
          <p:nvPr/>
        </p:nvSpPr>
        <p:spPr>
          <a:xfrm>
            <a:off x="6654799" y="4036015"/>
            <a:ext cx="338429" cy="350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728509"/>
              </p:ext>
            </p:extLst>
          </p:nvPr>
        </p:nvGraphicFramePr>
        <p:xfrm>
          <a:off x="4490990" y="4571598"/>
          <a:ext cx="4653010" cy="1391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3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MEDIDAS SANCIONADORAS CONSECUENCIA DEL ABUSO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85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1ª.- Nulidad de pleno derecho, conforme al art. 47 de Ley 39/2015 LPAC. 2ª.-Compensación</a:t>
                      </a:r>
                      <a:r>
                        <a:rPr lang="es-ES" sz="1000" baseline="0" dirty="0">
                          <a:solidFill>
                            <a:schemeClr val="tx1"/>
                          </a:solidFill>
                          <a:effectLst/>
                        </a:rPr>
                        <a:t> económica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 para el interino objeto de la conducta irregular (20 días por año).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3º.- Exigencia de responsabilidad (disciplinaria, patrimonial y penal), para los responsables del nombramiento temporal irregular.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4ª.- La plaza vacante solo podrá cubrirse por personal funcionario de carrera.</a:t>
                      </a:r>
                      <a:endParaRPr lang="es-E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43189" y="6220496"/>
            <a:ext cx="1091790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3784600" algn="l"/>
              </a:tabLst>
            </a:pPr>
            <a:r>
              <a:rPr lang="es-ES" sz="1200" b="1" dirty="0">
                <a:solidFill>
                  <a:srgbClr val="63242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SÓLO DOS SUPUESTOS EN LOS QUE EL INTERINO PUEDE PERMANECER MÁS DE 3 AÑOS: PUBLICADA LA CONVOCATORIA EN PLAZO (DENTRO DE LOS 3 AÑOS DESDE EL NOMBRAMIENTO), HASTA SU RESOLUCION, O CONVOCADA QUEDE DESIERTA.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95" y="1852166"/>
            <a:ext cx="1711747" cy="128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2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4143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1300" b="1" u="sng" dirty="0"/>
          </a:p>
          <a:p>
            <a:pPr algn="ctr"/>
            <a:r>
              <a:rPr lang="es-ES" sz="2400" b="1" cap="all" dirty="0">
                <a:solidFill>
                  <a:srgbClr val="C00000"/>
                </a:solidFill>
              </a:rPr>
              <a:t>  ¿Qué sucede con los sectores que tiene una normativa básica en materia de selección?</a:t>
            </a:r>
            <a:endParaRPr lang="es-ES" sz="2400" cap="all" dirty="0">
              <a:solidFill>
                <a:srgbClr val="C00000"/>
              </a:solidFill>
            </a:endParaRPr>
          </a:p>
          <a:p>
            <a:pPr algn="ctr"/>
            <a:endParaRPr lang="es-ES" sz="2400" cap="all" dirty="0">
              <a:solidFill>
                <a:srgbClr val="C00000"/>
              </a:solidFill>
            </a:endParaRPr>
          </a:p>
          <a:p>
            <a:endParaRPr lang="es-ES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b="1" dirty="0"/>
              <a:t>En Sanidad, Enseñanza, Justicia, Universidades,  etc., disponen de un año para adaptar su normativa específica a la modificación del artículo 10 del EBEP. Por ejemplo, la Ley 55/2003 del Estatuto Marco, RD 276/2007; Ley Orgánica  6/1985, etc.</a:t>
            </a:r>
          </a:p>
          <a:p>
            <a:pPr algn="just"/>
            <a:endParaRPr lang="es-ES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b="1" dirty="0"/>
              <a:t>Si en un año no se lleva a cabo, se aplica directamente lo previsto en el EBEP.</a:t>
            </a:r>
          </a:p>
          <a:p>
            <a:pPr algn="just"/>
            <a:endParaRPr lang="es-ES" b="1" dirty="0"/>
          </a:p>
          <a:p>
            <a:pPr algn="ctr"/>
            <a:endParaRPr lang="es-ES" sz="1400" dirty="0"/>
          </a:p>
          <a:p>
            <a:pPr algn="ctr"/>
            <a:endParaRPr lang="es-ES" sz="1400" dirty="0"/>
          </a:p>
          <a:p>
            <a:pPr algn="ctr"/>
            <a:r>
              <a:rPr lang="es-ES" sz="1400" dirty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472" y="4347310"/>
            <a:ext cx="1980667" cy="14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053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4267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1300" b="1" u="sng" dirty="0"/>
          </a:p>
          <a:p>
            <a:pPr algn="ctr"/>
            <a:r>
              <a:rPr lang="es-ES" sz="2400" b="1" dirty="0">
                <a:solidFill>
                  <a:srgbClr val="C00000"/>
                </a:solidFill>
              </a:rPr>
              <a:t>El Acuerdo abre el dialogo social a temas clave en materia de derechos, retribuciones y condiciones de trabajo</a:t>
            </a:r>
            <a:endParaRPr lang="es-ES" sz="2400" dirty="0">
              <a:solidFill>
                <a:srgbClr val="C00000"/>
              </a:solidFill>
            </a:endParaRPr>
          </a:p>
          <a:p>
            <a:pPr algn="ctr"/>
            <a:endParaRPr lang="es-ES" sz="1400" cap="all" dirty="0">
              <a:solidFill>
                <a:srgbClr val="C00000"/>
              </a:solidFill>
            </a:endParaRPr>
          </a:p>
          <a:p>
            <a:pPr algn="ctr"/>
            <a:endParaRPr lang="es-ES" sz="1400" dirty="0"/>
          </a:p>
          <a:p>
            <a:endParaRPr lang="es-ES" sz="1600" b="1" dirty="0"/>
          </a:p>
          <a:p>
            <a:pPr algn="just"/>
            <a:r>
              <a:rPr lang="es-ES" sz="1600" b="1" dirty="0"/>
              <a:t>Las partes firmantes del Acuerdo retomarán el Diálogo Social en las Administraciones Públicas a partir de septiembre, para negociar cuestiones pendientes y novedosas: </a:t>
            </a:r>
          </a:p>
          <a:p>
            <a:pPr algn="just"/>
            <a:r>
              <a:rPr lang="es-ES" sz="1600" b="1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/>
              <a:t>Retribuciones a incluir en el Anteproyecto de Ley de PGE-2020, etc.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/>
              <a:t>Promoción interna y movilidad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/>
              <a:t>Volumen empleo público.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/>
              <a:t>Jubilación parcial.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/>
              <a:t>Digitalización de las Administraciones Públicas.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es-ES" sz="1400" dirty="0"/>
          </a:p>
          <a:p>
            <a:pPr algn="ctr"/>
            <a:r>
              <a:rPr lang="es-ES" sz="1400" dirty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825" y="4128371"/>
            <a:ext cx="1980667" cy="14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4569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ll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417</TotalTime>
  <Words>1228</Words>
  <Application>Microsoft Office PowerPoint</Application>
  <PresentationFormat>Panorámica</PresentationFormat>
  <Paragraphs>135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Espiral</vt:lpstr>
      <vt:lpstr>  ACUERDO  SOBRE MEDIDAS EN MATERIA DE  TEMPORALIDAD  EN LAS  ADMINISTRACIONES PÚBLICAS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FeSP-UGT PARA 2019  EN MATERIA DE SERVICIOS PÚBLICOS   ¡AHORA LO PÚBLICO!  MÁS SERVICIOS PÚBLICOS, MÁS DERECHOS, MÁS EMPLEO PROPONER PARA AVANZAR, AVANZAR PARA MEJORAR</dc:title>
  <dc:creator>General - Milagros</dc:creator>
  <cp:lastModifiedBy>Usuario desconocido</cp:lastModifiedBy>
  <cp:revision>88</cp:revision>
  <cp:lastPrinted>2021-07-05T09:14:07Z</cp:lastPrinted>
  <dcterms:created xsi:type="dcterms:W3CDTF">2019-01-22T09:31:49Z</dcterms:created>
  <dcterms:modified xsi:type="dcterms:W3CDTF">2021-07-05T14:16:55Z</dcterms:modified>
</cp:coreProperties>
</file>