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notesMasterIdLst>
    <p:notesMasterId r:id="rId10"/>
  </p:notesMasterIdLst>
  <p:sldIdLst>
    <p:sldId id="256" r:id="rId2"/>
    <p:sldId id="260" r:id="rId3"/>
    <p:sldId id="265" r:id="rId4"/>
    <p:sldId id="259" r:id="rId5"/>
    <p:sldId id="261" r:id="rId6"/>
    <p:sldId id="258" r:id="rId7"/>
    <p:sldId id="263" r:id="rId8"/>
    <p:sldId id="262" r:id="rId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D120-8596-48F7-BEF2-209DC27C4F4F}" type="datetimeFigureOut">
              <a:rPr lang="es-ES" smtClean="0"/>
              <a:pPr/>
              <a:t>29/12/2021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EF89-747A-465F-A17E-C3E4552450F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08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EF89-747A-465F-A17E-C3E4552450F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7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B0A3-F89B-42EF-9DB2-BB6A2F480C8D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A4F-BFB7-4883-826D-715811457DB8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7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2550-EE63-41B4-837F-47BA8266D751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028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3809-0810-4076-82C1-75F34F373BAF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1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7E04-1739-44A8-BE2B-CDAE3D07FCED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BED7-2F95-4C27-9A4A-95E19B99300E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3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70E7-C234-4AEA-9DCB-CFF3649EB408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03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A6E66-F8F3-4400-B6DD-B8C5028AEB47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9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CA29-B65C-449E-BB5F-62885A2E6D50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9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D72-500E-4055-9E34-915AC2F46A48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4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BC33-4842-40EE-8F7F-8353AD1C1845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D2E6-5B5C-4F20-A111-1C094775A09E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A06-2E37-4A56-BC9F-C9619DF44EEC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554A-D29C-49CE-BBDA-28F2EB0C4331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9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9EEE-D3A8-4166-80C2-371F9F0CC89E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56A3-9726-4C07-B1E0-A2051FA764C5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E82B-5282-4705-BC01-95157E1FF7E1}" type="datetime1">
              <a:rPr lang="en-US" smtClean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64567" y="258792"/>
            <a:ext cx="10340046" cy="451858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3600" b="1" dirty="0" smtClean="0">
                <a:solidFill>
                  <a:srgbClr val="C00000"/>
                </a:solidFill>
              </a:rPr>
              <a:t>LEY 20/2021, DE 28 DE DICIEMBRE, DE MEDIDAS URGENTES PARA LA REDUCCIÓN DE LA TEMPORALIDAD EN EL EMPLEO PÚBLICO</a:t>
            </a:r>
            <a:br>
              <a:rPr lang="es-ES" sz="3600" b="1" dirty="0" smtClean="0">
                <a:solidFill>
                  <a:srgbClr val="C00000"/>
                </a:solidFill>
              </a:rPr>
            </a:br>
            <a:r>
              <a:rPr lang="es-ES" sz="3600" b="1" dirty="0" smtClean="0">
                <a:solidFill>
                  <a:srgbClr val="C00000"/>
                </a:solidFill>
              </a:rPr>
              <a:t>(</a:t>
            </a:r>
            <a:r>
              <a:rPr lang="es-ES" sz="3600" b="1" smtClean="0">
                <a:solidFill>
                  <a:srgbClr val="C00000"/>
                </a:solidFill>
              </a:rPr>
              <a:t>BOE </a:t>
            </a:r>
            <a:r>
              <a:rPr lang="es-ES" sz="3600" b="1" smtClean="0">
                <a:solidFill>
                  <a:srgbClr val="C00000"/>
                </a:solidFill>
              </a:rPr>
              <a:t>29/12/21</a:t>
            </a:r>
            <a:r>
              <a:rPr lang="es-ES" sz="3600" b="1" dirty="0" smtClean="0">
                <a:solidFill>
                  <a:srgbClr val="C00000"/>
                </a:solidFill>
              </a:rPr>
              <a:t>) </a:t>
            </a:r>
            <a:br>
              <a:rPr lang="es-ES" sz="3600" b="1" dirty="0" smtClean="0">
                <a:solidFill>
                  <a:srgbClr val="C00000"/>
                </a:solidFill>
              </a:rPr>
            </a:br>
            <a:r>
              <a:rPr lang="es-ES" sz="3600" b="1" dirty="0" smtClean="0">
                <a:solidFill>
                  <a:srgbClr val="C00000"/>
                </a:solidFill>
              </a:rPr>
              <a:t/>
            </a:r>
            <a:br>
              <a:rPr lang="es-ES" sz="3600" b="1" dirty="0" smtClean="0">
                <a:solidFill>
                  <a:srgbClr val="C00000"/>
                </a:solidFill>
              </a:rPr>
            </a:br>
            <a:r>
              <a:rPr lang="es-ES" sz="1300" b="1" dirty="0" smtClean="0">
                <a:solidFill>
                  <a:srgbClr val="C00000"/>
                </a:solidFill>
              </a:rPr>
              <a:t>RESUMEN DE  SUS </a:t>
            </a:r>
            <a:r>
              <a:rPr lang="es-ES" sz="1300" b="1" dirty="0">
                <a:solidFill>
                  <a:srgbClr val="C00000"/>
                </a:solidFill>
              </a:rPr>
              <a:t>PRINCIPALES</a:t>
            </a:r>
            <a:r>
              <a:rPr lang="es-ES" sz="1300" b="1" dirty="0" smtClean="0">
                <a:solidFill>
                  <a:srgbClr val="C00000"/>
                </a:solidFill>
              </a:rPr>
              <a:t> CONTENIDOS</a:t>
            </a:r>
            <a:br>
              <a:rPr lang="es-ES" sz="1300" b="1" dirty="0" smtClean="0">
                <a:solidFill>
                  <a:srgbClr val="C00000"/>
                </a:solidFill>
              </a:rPr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Gabinete Técnico Federal </a:t>
            </a:r>
            <a:endParaRPr lang="es-ES" b="1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248" y="3677611"/>
            <a:ext cx="3246621" cy="243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4073" y="249382"/>
            <a:ext cx="10215418" cy="715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cap="all" dirty="0" smtClean="0">
                <a:solidFill>
                  <a:srgbClr val="C00000"/>
                </a:solidFill>
              </a:rPr>
              <a:t>Aspectos </a:t>
            </a:r>
            <a:r>
              <a:rPr lang="es-ES" sz="2400" b="1" cap="all" dirty="0">
                <a:solidFill>
                  <a:srgbClr val="C00000"/>
                </a:solidFill>
              </a:rPr>
              <a:t>de carácter general</a:t>
            </a:r>
          </a:p>
          <a:p>
            <a:pPr algn="just"/>
            <a:endParaRPr lang="es-ES" sz="1400" dirty="0" smtClean="0"/>
          </a:p>
          <a:p>
            <a:pPr algn="just"/>
            <a:endParaRPr lang="es-ES" sz="1400" b="1" dirty="0" smtClean="0"/>
          </a:p>
          <a:p>
            <a:pPr algn="just"/>
            <a:r>
              <a:rPr lang="es-ES" sz="1400" b="1" dirty="0"/>
              <a:t>1º.- </a:t>
            </a:r>
            <a:r>
              <a:rPr lang="es-ES" sz="1200" b="1" dirty="0"/>
              <a:t>Es </a:t>
            </a:r>
            <a:r>
              <a:rPr lang="es-ES" sz="1200" b="1" dirty="0" smtClean="0"/>
              <a:t>novedosa </a:t>
            </a:r>
            <a:r>
              <a:rPr lang="es-ES" sz="1200" b="1" dirty="0"/>
              <a:t>con respecto a procesos anteriores, pues no se limita a dar respuesta a la situación actual (300.000 interinos), también intenta </a:t>
            </a:r>
            <a:r>
              <a:rPr lang="es-ES" sz="1200" b="1" dirty="0" smtClean="0"/>
              <a:t>impedir, tal y como propuso UGT-SERVICIOS PÚBLICOS, </a:t>
            </a:r>
            <a:r>
              <a:rPr lang="es-ES" sz="1200" b="1" dirty="0"/>
              <a:t>la posible generación en el futuro de nueva temporalidad injustificada, mediante la modificación de la legislación básica que regula al personal </a:t>
            </a:r>
            <a:r>
              <a:rPr lang="es-ES" sz="1200" b="1" dirty="0" smtClean="0"/>
              <a:t>temporal (TREBEP, Estatuto Marco del personal estatutario y normativa del personal docente).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dirty="0" smtClean="0"/>
              <a:t>2º</a:t>
            </a:r>
            <a:r>
              <a:rPr lang="es-ES" sz="1200" b="1" dirty="0"/>
              <a:t>.-  Tipifica por primera vez en las Administraciones Públicas el nombramiento y contratación temporal irregular. </a:t>
            </a:r>
            <a:r>
              <a:rPr lang="es-ES" sz="1200" b="1" dirty="0" smtClean="0"/>
              <a:t>En este sentido se penaliza a las Administraciones que incurran en irregularidad (limite temporal de los nombramientos, nulidad de actuaciones, compensación económica para el personal objeto de irregularidad, etc.).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dirty="0"/>
              <a:t>3</a:t>
            </a:r>
            <a:r>
              <a:rPr lang="es-ES" sz="1200" b="1" dirty="0" smtClean="0"/>
              <a:t>º</a:t>
            </a:r>
            <a:r>
              <a:rPr lang="es-ES" sz="1200" b="1" dirty="0"/>
              <a:t>.- </a:t>
            </a:r>
            <a:r>
              <a:rPr lang="es-ES" sz="1200" b="1" dirty="0" smtClean="0"/>
              <a:t>Incluye 2 mecanismos diferenciados de estabilización (siempre hablando de plazas): Para las plazas ocupadas temporal e ininterrumpidamente entre 3 y 5 años (además de estructurales y dotadas presupuestariamente) se contempla la figura del concurso-oposición. Para las plazas ocupadas temporal e ininterrumpidamente 5 o más años (también que sean estructurales y cuenten con cobertura presupuestaria) se habilita excepcionalmente, por una sola vez, el mecanismo del concurso de méritos.</a:t>
            </a:r>
          </a:p>
          <a:p>
            <a:pPr algn="just"/>
            <a:endParaRPr lang="es-ES" sz="1200" b="1" dirty="0" smtClean="0"/>
          </a:p>
          <a:p>
            <a:pPr algn="just"/>
            <a:r>
              <a:rPr lang="es-ES" sz="1200" b="1" dirty="0"/>
              <a:t>4</a:t>
            </a:r>
            <a:r>
              <a:rPr lang="es-ES" sz="1200" b="1" dirty="0" smtClean="0"/>
              <a:t>º.- La normativa específica del personal estatutario y docente tiene 8 meses (08/07/2022) para adaptarse, en caso contrario les sería extensible lo previsto en el TREBEP.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dirty="0"/>
              <a:t>5</a:t>
            </a:r>
            <a:r>
              <a:rPr lang="es-ES" sz="1200" b="1" dirty="0" smtClean="0"/>
              <a:t>º</a:t>
            </a:r>
            <a:r>
              <a:rPr lang="es-ES" sz="1200" b="1" dirty="0"/>
              <a:t>. Supone la transposición de la Directiva 1999/70/CE del consejo de 28 de junio de 1999 relativa al Acuerdo marco de la CES, la UNICE y el CEEP sobre el trabajo de duración determinada (clausulas 4º y 5ª, relativas a la no discriminación del personal temporal y limitación temporal de los contratos/nombramientos</a:t>
            </a:r>
            <a:r>
              <a:rPr lang="es-ES" sz="1200" b="1" dirty="0" smtClean="0"/>
              <a:t>).</a:t>
            </a:r>
          </a:p>
          <a:p>
            <a:pPr algn="just"/>
            <a:endParaRPr lang="es-ES" sz="1200" b="1" dirty="0"/>
          </a:p>
          <a:p>
            <a:pPr algn="just"/>
            <a:r>
              <a:rPr lang="es-ES" sz="1200" b="1" dirty="0"/>
              <a:t>6</a:t>
            </a:r>
            <a:r>
              <a:rPr lang="es-ES" sz="1200" b="1" dirty="0" smtClean="0"/>
              <a:t>º</a:t>
            </a:r>
            <a:r>
              <a:rPr lang="es-ES" sz="1200" b="1" dirty="0"/>
              <a:t>.- </a:t>
            </a:r>
            <a:r>
              <a:rPr lang="es-ES" sz="1200" b="1" dirty="0" smtClean="0"/>
              <a:t>Es ley de carácter básico (de obligado cumplimiento por todas las Administraciones). Da </a:t>
            </a:r>
            <a:r>
              <a:rPr lang="es-ES" sz="1200" b="1" dirty="0"/>
              <a:t>cumplimiento al Componente 11 del Plan de Transformación, Recuperación y Resiliencia. Compromiso ineludible </a:t>
            </a:r>
            <a:r>
              <a:rPr lang="es-ES" sz="1200" b="1" dirty="0" smtClean="0"/>
              <a:t>para </a:t>
            </a:r>
            <a:r>
              <a:rPr lang="es-ES" sz="1200" b="1" dirty="0"/>
              <a:t>la percepción de los </a:t>
            </a:r>
            <a:r>
              <a:rPr lang="es-ES" sz="1200" b="1" dirty="0" smtClean="0"/>
              <a:t>fondos estructurales.</a:t>
            </a:r>
            <a:endParaRPr lang="es-ES" sz="1200" b="1" dirty="0"/>
          </a:p>
          <a:p>
            <a:pPr algn="just"/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 </a:t>
            </a:r>
          </a:p>
          <a:p>
            <a:pPr algn="just"/>
            <a:endParaRPr lang="es-ES" sz="1400" b="1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300" dirty="0"/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3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38655" algn="l"/>
              </a:tabLst>
            </a:pPr>
            <a:endParaRPr lang="es-ES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713" y="5373023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5867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 smtClean="0"/>
          </a:p>
          <a:p>
            <a:pPr algn="ctr"/>
            <a:r>
              <a:rPr lang="es-ES" sz="2400" b="1" cap="all" dirty="0" smtClean="0">
                <a:solidFill>
                  <a:srgbClr val="C00000"/>
                </a:solidFill>
              </a:rPr>
              <a:t>Principales contenidos de </a:t>
            </a:r>
            <a:r>
              <a:rPr lang="es-ES" sz="2400" b="1" cap="all" dirty="0" err="1" smtClean="0">
                <a:solidFill>
                  <a:srgbClr val="C00000"/>
                </a:solidFill>
              </a:rPr>
              <a:t>lA</a:t>
            </a:r>
            <a:r>
              <a:rPr lang="es-ES" sz="2400" b="1" cap="all" dirty="0" smtClean="0">
                <a:solidFill>
                  <a:srgbClr val="C00000"/>
                </a:solidFill>
              </a:rPr>
              <a:t> ley</a:t>
            </a:r>
            <a:endParaRPr lang="es-ES" sz="2400" cap="all" dirty="0">
              <a:solidFill>
                <a:srgbClr val="C00000"/>
              </a:solidFill>
            </a:endParaRPr>
          </a:p>
          <a:p>
            <a:pPr algn="ctr"/>
            <a:endParaRPr lang="es-ES" sz="2000" cap="all" dirty="0">
              <a:solidFill>
                <a:srgbClr val="C00000"/>
              </a:solidFill>
            </a:endParaRPr>
          </a:p>
          <a:p>
            <a:pPr algn="just"/>
            <a:r>
              <a:rPr lang="es-ES" sz="1400" b="1" dirty="0" smtClean="0"/>
              <a:t>Son los siguientes: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1º.- Modificación de la normativa básica que regula el nombramiento y la contratación temporal</a:t>
            </a:r>
            <a:r>
              <a:rPr lang="es-ES" sz="1400" b="1" dirty="0" smtClean="0"/>
              <a:t>: De inicio el EBEP (artículos 10 y 11, e inclusión de una Nueva Disposición adicional 17ª). La normativa específica del personal estatutario y docente tiene hasta el 8 de julio de 2022 para adaptarse a lo previsto en el EBEP.</a:t>
            </a:r>
            <a:endParaRPr lang="es-ES" sz="1400" b="1" dirty="0"/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2</a:t>
            </a:r>
            <a:r>
              <a:rPr lang="es-ES" sz="1400" b="1" dirty="0" smtClean="0"/>
              <a:t>º</a:t>
            </a:r>
            <a:r>
              <a:rPr lang="es-ES" sz="1400" b="1" dirty="0"/>
              <a:t>.- Un nuevo proceso de </a:t>
            </a:r>
            <a:r>
              <a:rPr lang="es-ES" sz="1400" b="1" dirty="0" smtClean="0"/>
              <a:t>estabilización </a:t>
            </a:r>
            <a:r>
              <a:rPr lang="es-ES" sz="1400" b="1" i="1" dirty="0" smtClean="0"/>
              <a:t>“ordinario” </a:t>
            </a:r>
            <a:r>
              <a:rPr lang="es-ES" sz="1400" b="1" dirty="0"/>
              <a:t>a realizar antes de 31 de diciembre de 2024 (solución a la temporalidad actual</a:t>
            </a:r>
            <a:r>
              <a:rPr lang="es-ES" sz="1400" b="1" dirty="0" smtClean="0"/>
              <a:t>). Esta dirigido a las plazas ocupadas temporal e ininterrumpidamente entre 3 y 5 años.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 smtClean="0"/>
              <a:t>3 º.- Una convocatoria de estabilización </a:t>
            </a:r>
            <a:r>
              <a:rPr lang="es-ES" sz="1400" b="1" i="1" dirty="0" smtClean="0"/>
              <a:t>“excepcional” </a:t>
            </a:r>
            <a:r>
              <a:rPr lang="es-ES" sz="1400" b="1" dirty="0" smtClean="0"/>
              <a:t>por una sola vez, consistente en un concurso de </a:t>
            </a:r>
            <a:r>
              <a:rPr lang="es-ES" sz="1400" b="1" dirty="0"/>
              <a:t>méritos. Esta dirigido a las plazas ocupadas temporal e </a:t>
            </a:r>
            <a:r>
              <a:rPr lang="es-ES" sz="1400" b="1" dirty="0" smtClean="0"/>
              <a:t>ininterrumpidamente durante 5 o más años.</a:t>
            </a:r>
            <a:endParaRPr lang="es-ES" sz="1400" b="1" dirty="0"/>
          </a:p>
          <a:p>
            <a:pPr algn="just"/>
            <a:endParaRPr lang="es-ES" sz="1400" b="1" dirty="0" smtClean="0"/>
          </a:p>
          <a:p>
            <a:pPr algn="just"/>
            <a:r>
              <a:rPr lang="es-ES" sz="1400" b="1" dirty="0" smtClean="0"/>
              <a:t>4º</a:t>
            </a:r>
            <a:r>
              <a:rPr lang="es-ES" sz="1400" b="1" dirty="0"/>
              <a:t>.- </a:t>
            </a:r>
            <a:r>
              <a:rPr lang="es-ES" sz="1400" b="1" dirty="0" smtClean="0"/>
              <a:t>Otras cuestiones de interés: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s-ES" sz="1200" b="1" dirty="0" smtClean="0"/>
              <a:t>   Suspensión </a:t>
            </a:r>
            <a:r>
              <a:rPr lang="es-ES" sz="1200" b="1" dirty="0"/>
              <a:t>del RD 896/1991en la Administración Local (normativa muy rígida </a:t>
            </a:r>
            <a:r>
              <a:rPr lang="es-ES" sz="1200" b="1" dirty="0" smtClean="0"/>
              <a:t>en </a:t>
            </a:r>
            <a:r>
              <a:rPr lang="es-ES" sz="1200" b="1" dirty="0"/>
              <a:t>cuanto a programas mínimos y pruebas a realizar) en </a:t>
            </a:r>
            <a:r>
              <a:rPr lang="es-ES" sz="1200" b="1" dirty="0" smtClean="0"/>
              <a:t>  los </a:t>
            </a:r>
            <a:r>
              <a:rPr lang="es-ES" sz="1200" b="1" dirty="0"/>
              <a:t>procesos de estabilización.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200" b="1" dirty="0" smtClean="0"/>
              <a:t>Posibilidad de cubrir las plazas vacantes en el mismo ejercicio presupuestario e que se produzcan (por jubilación, excedencia, incapacidad, etc.)</a:t>
            </a:r>
            <a:endParaRPr lang="es-ES" sz="12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200" b="1" dirty="0" smtClean="0"/>
              <a:t>Creación de bolsas de “recolocación” para quienes no superen el proceso de estabilización.  </a:t>
            </a:r>
            <a:endParaRPr lang="es-ES" sz="1200" b="1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200" b="1" dirty="0" smtClean="0"/>
              <a:t>Aplicación de los procesos de estabilización a las Sociedades Mercantiles Públicas, entidades públicas, etc.</a:t>
            </a:r>
            <a:endParaRPr lang="es-ES" sz="1200" b="1" dirty="0"/>
          </a:p>
          <a:p>
            <a:pPr algn="just"/>
            <a:r>
              <a:rPr lang="es-ES" sz="1200" b="1" dirty="0"/>
              <a:t> </a:t>
            </a:r>
          </a:p>
          <a:p>
            <a:pPr algn="just"/>
            <a:endParaRPr lang="es-ES" sz="1400" b="1" dirty="0" smtClean="0"/>
          </a:p>
          <a:p>
            <a:pPr algn="just"/>
            <a:endParaRPr lang="es-ES" sz="1400" dirty="0" smtClean="0"/>
          </a:p>
          <a:p>
            <a:pPr algn="ctr"/>
            <a:r>
              <a:rPr lang="es-ES" sz="1400" dirty="0" smtClean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865" y="5222264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5098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 smtClean="0"/>
          </a:p>
          <a:p>
            <a:pPr algn="ctr"/>
            <a:r>
              <a:rPr lang="es-ES" sz="2000" b="1" cap="all" dirty="0" smtClean="0">
                <a:solidFill>
                  <a:srgbClr val="C00000"/>
                </a:solidFill>
              </a:rPr>
              <a:t>Modificación </a:t>
            </a:r>
            <a:r>
              <a:rPr lang="es-ES" sz="2000" b="1" cap="all" dirty="0">
                <a:solidFill>
                  <a:srgbClr val="C00000"/>
                </a:solidFill>
              </a:rPr>
              <a:t>de la normativa básica de empleo público</a:t>
            </a:r>
            <a:endParaRPr lang="es-ES" sz="2000" cap="all" dirty="0">
              <a:solidFill>
                <a:srgbClr val="C00000"/>
              </a:solidFill>
            </a:endParaRPr>
          </a:p>
          <a:p>
            <a:pPr algn="ctr"/>
            <a:endParaRPr lang="es-ES" sz="1400" cap="all" dirty="0" smtClean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pPr algn="just"/>
            <a:r>
              <a:rPr lang="es-ES" sz="1600" b="1" dirty="0"/>
              <a:t>1º.- Se mantienen las mismas modalidades de personal funcionario </a:t>
            </a:r>
            <a:r>
              <a:rPr lang="es-ES" sz="1600" b="1" dirty="0" smtClean="0"/>
              <a:t>temporal (vacante, sustituto, programa temporal, acumulación de tareas), </a:t>
            </a:r>
            <a:r>
              <a:rPr lang="es-ES" sz="1600" b="1" dirty="0"/>
              <a:t>con 2 importantes novedades: </a:t>
            </a:r>
          </a:p>
          <a:p>
            <a:pPr lvl="0" algn="just"/>
            <a:endParaRPr lang="es-ES" sz="1600" b="1" dirty="0" smtClean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 smtClean="0"/>
              <a:t>Se </a:t>
            </a:r>
            <a:r>
              <a:rPr lang="es-ES" sz="1600" b="1" dirty="0"/>
              <a:t>limita el periodo máximo del personal interino por vacante a 3 años.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 smtClean="0"/>
              <a:t>Se </a:t>
            </a:r>
            <a:r>
              <a:rPr lang="es-ES" sz="1600" b="1" dirty="0"/>
              <a:t>suprime la movilidad entre distintas unidades administrativas de los interinos por programa o acumulación de tareas (art. 10.6 del EBEP). </a:t>
            </a:r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2º</a:t>
            </a:r>
            <a:r>
              <a:rPr lang="es-ES" sz="1600" b="1" dirty="0"/>
              <a:t>.- Los derechos y deberes del personal temporal serán los mismos que los del personal fijo, en cuanto sean adecuados a su carácter temporal.</a:t>
            </a:r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3º</a:t>
            </a:r>
            <a:r>
              <a:rPr lang="es-ES" sz="1600" b="1" dirty="0"/>
              <a:t>.- La nueva regulación también afecta al personal laboral temporal sin perjuicio de </a:t>
            </a:r>
            <a:r>
              <a:rPr lang="es-ES" sz="1600" b="1" dirty="0" smtClean="0"/>
              <a:t>lo previsto </a:t>
            </a:r>
            <a:r>
              <a:rPr lang="es-ES" sz="1600" b="1" dirty="0"/>
              <a:t>en el Estatuto de los trabajadores.</a:t>
            </a:r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4º</a:t>
            </a:r>
            <a:r>
              <a:rPr lang="es-ES" sz="1600" b="1" dirty="0"/>
              <a:t>.- Se determinan los motivos de cese: desaparición de la causa, se llega al límite temporal, razones organizativas, renuncia, jubilación, sanción, etc.</a:t>
            </a:r>
            <a:endParaRPr lang="es-ES" sz="1600" b="1" dirty="0" smtClean="0"/>
          </a:p>
          <a:p>
            <a:pPr algn="ctr"/>
            <a:r>
              <a:rPr lang="es-ES" sz="1400" dirty="0" smtClean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167" y="5181569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C00000"/>
                </a:solidFill>
              </a:rPr>
              <a:t>SECUENCIA </a:t>
            </a:r>
            <a:r>
              <a:rPr lang="es-ES" sz="1400" b="1" dirty="0">
                <a:solidFill>
                  <a:srgbClr val="C00000"/>
                </a:solidFill>
              </a:rPr>
              <a:t>DE LAS MEDIDAS PREVENTIVAS Y SANCIONADORAS PARA EVITAR </a:t>
            </a:r>
            <a:r>
              <a:rPr lang="es-ES" sz="1400" b="1" dirty="0" smtClean="0">
                <a:solidFill>
                  <a:srgbClr val="C00000"/>
                </a:solidFill>
              </a:rPr>
              <a:t>LA IRREGULARIDAD EN </a:t>
            </a:r>
            <a:r>
              <a:rPr lang="es-ES" sz="1400" b="1" dirty="0">
                <a:solidFill>
                  <a:srgbClr val="C00000"/>
                </a:solidFill>
              </a:rPr>
              <a:t>EL </a:t>
            </a:r>
            <a:r>
              <a:rPr lang="es-ES" sz="1400" b="1" dirty="0" smtClean="0">
                <a:solidFill>
                  <a:srgbClr val="C00000"/>
                </a:solidFill>
              </a:rPr>
              <a:t>NOMBRAMIENTO DEL PERSONAL </a:t>
            </a:r>
            <a:r>
              <a:rPr lang="es-ES" sz="1400" b="1" dirty="0">
                <a:solidFill>
                  <a:srgbClr val="C00000"/>
                </a:solidFill>
              </a:rPr>
              <a:t>INTERINO </a:t>
            </a:r>
            <a:r>
              <a:rPr lang="es-ES" sz="1400" b="1" dirty="0" smtClean="0">
                <a:solidFill>
                  <a:srgbClr val="C00000"/>
                </a:solidFill>
              </a:rPr>
              <a:t>POR </a:t>
            </a:r>
            <a:r>
              <a:rPr lang="es-ES" sz="1400" b="1" dirty="0">
                <a:solidFill>
                  <a:srgbClr val="C00000"/>
                </a:solidFill>
              </a:rPr>
              <a:t>VACANTE (ART. </a:t>
            </a:r>
            <a:r>
              <a:rPr lang="es-ES" sz="1400" b="1" dirty="0" smtClean="0">
                <a:solidFill>
                  <a:srgbClr val="C00000"/>
                </a:solidFill>
              </a:rPr>
              <a:t>10 y Disposición adicional 17ª </a:t>
            </a:r>
            <a:r>
              <a:rPr lang="es-ES" sz="1400" b="1" dirty="0">
                <a:solidFill>
                  <a:srgbClr val="C00000"/>
                </a:solidFill>
              </a:rPr>
              <a:t>EBEP)</a:t>
            </a:r>
            <a:endParaRPr lang="es-ES" sz="1400" dirty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pPr algn="ctr"/>
            <a:endParaRPr lang="es-ES" sz="1400" b="1" dirty="0" smtClean="0"/>
          </a:p>
          <a:p>
            <a:pPr algn="ctr"/>
            <a:r>
              <a:rPr lang="es-ES" sz="1400" b="1" dirty="0" smtClean="0"/>
              <a:t>NOMBRAMIENTO</a:t>
            </a:r>
            <a:endParaRPr lang="es-ES" sz="1400" dirty="0"/>
          </a:p>
          <a:p>
            <a:pPr algn="ctr"/>
            <a:endParaRPr lang="es-ES" sz="1400" dirty="0" smtClean="0"/>
          </a:p>
          <a:p>
            <a:pPr algn="ctr"/>
            <a:r>
              <a:rPr lang="es-ES" sz="1400" dirty="0" smtClean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60989"/>
              </p:ext>
            </p:extLst>
          </p:nvPr>
        </p:nvGraphicFramePr>
        <p:xfrm>
          <a:off x="4490990" y="1764406"/>
          <a:ext cx="4653010" cy="1203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3010"/>
              </a:tblGrid>
              <a:tr h="158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MEDIDAS PREVENTIVAS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9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1ª.- Sacar la plaza a provisión (concurso, promoción interna, comisión de servicio, etc.).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2ª.- Convocar OPE (en el mismo ejercicio del nombramiento o la siguiente, en el plazo máximo de 3 años conforme al art. 70 del EBEP).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3ª.- Limitación máxima de la interinidad: 3 años (medida a aplicar a partir de la entrada en vigor del nuevo art. 10 del EBEP).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Flecha abajo 14"/>
          <p:cNvSpPr/>
          <p:nvPr/>
        </p:nvSpPr>
        <p:spPr>
          <a:xfrm>
            <a:off x="6654799" y="3135524"/>
            <a:ext cx="338429" cy="331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640169" y="3611365"/>
            <a:ext cx="7924429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21586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IRREGULARIDAD </a:t>
            </a:r>
            <a:r>
              <a:rPr lang="es-ES" sz="1400" b="1" dirty="0">
                <a:solidFill>
                  <a:srgbClr val="21586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nombramiento si la Administración incumple las previsiones anteriores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lecha abajo 17"/>
          <p:cNvSpPr/>
          <p:nvPr/>
        </p:nvSpPr>
        <p:spPr>
          <a:xfrm>
            <a:off x="6654799" y="4036015"/>
            <a:ext cx="338429" cy="350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28509"/>
              </p:ext>
            </p:extLst>
          </p:nvPr>
        </p:nvGraphicFramePr>
        <p:xfrm>
          <a:off x="4490990" y="4571598"/>
          <a:ext cx="4653010" cy="1391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3010"/>
              </a:tblGrid>
              <a:tr h="175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MEDIDAS SANCIONADORAS CONSECUENCIA DEL ABUSO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5853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1ª.-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</a:rPr>
                        <a:t>Nulidad de pleno derecho, conforme al art. 47 de Ley 39/2015 LPAC. 2ª.-Compensación</a:t>
                      </a:r>
                      <a:r>
                        <a:rPr lang="es-ES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económica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</a:rPr>
                        <a:t> para el interino objeto de la conducta irregular (20 días por año).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</a:rPr>
                        <a:t>3º.- Exigencia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de responsabilidad (disciplinaria, patrimonial y penal), para los responsables del nombramiento temporal </a:t>
                      </a: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</a:rPr>
                        <a:t>irregular.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solidFill>
                            <a:schemeClr val="tx1"/>
                          </a:solidFill>
                          <a:effectLst/>
                        </a:rPr>
                        <a:t>4ª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.- La plaza vacante solo podrá cubrirse por personal funcionario de carrera.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43189" y="6220496"/>
            <a:ext cx="1091790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3784600" algn="l"/>
              </a:tabLst>
            </a:pPr>
            <a:r>
              <a:rPr lang="es-ES" sz="1200" b="1" dirty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SÓLO </a:t>
            </a:r>
            <a:r>
              <a:rPr lang="es-ES" sz="1200" b="1" dirty="0" smtClean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SUPUESTOS </a:t>
            </a:r>
            <a:r>
              <a:rPr lang="es-ES" sz="1200" b="1" dirty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s-ES" sz="1200" b="1" dirty="0" smtClean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ES" sz="1200" b="1" dirty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EL INTERINO PUEDE PERMANECER MÁS DE 3 AÑOS: PUBLICADA LA CONVOCATORIA EN PLAZO (DENTRO DE LOS 3 AÑOS DESDE EL NOMBRAMIENTO), HASTA SU </a:t>
            </a:r>
            <a:r>
              <a:rPr lang="es-ES" sz="1200" b="1" dirty="0" smtClean="0">
                <a:solidFill>
                  <a:srgbClr val="63242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RESOLUCION, O CONVOCADA QUEDE DESIERTA.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95" y="1852166"/>
            <a:ext cx="1711747" cy="12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534887" y="500743"/>
            <a:ext cx="10126744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cap="all" dirty="0">
                <a:solidFill>
                  <a:srgbClr val="C00000"/>
                </a:solidFill>
              </a:rPr>
              <a:t>Con respecto al proceso de </a:t>
            </a:r>
            <a:r>
              <a:rPr lang="es-ES" sz="2000" b="1" cap="all" dirty="0" smtClean="0">
                <a:solidFill>
                  <a:srgbClr val="C00000"/>
                </a:solidFill>
              </a:rPr>
              <a:t>estabilización “ordinario”</a:t>
            </a:r>
            <a:endParaRPr lang="es-ES" sz="2000" cap="all" dirty="0">
              <a:solidFill>
                <a:srgbClr val="C00000"/>
              </a:solidFill>
            </a:endParaRPr>
          </a:p>
          <a:p>
            <a:pPr algn="ctr"/>
            <a:endParaRPr lang="es-ES" sz="900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900" b="1" dirty="0" smtClean="0">
                <a:solidFill>
                  <a:srgbClr val="C00000"/>
                </a:solidFill>
              </a:rPr>
              <a:t>(PARA LAS PLAZAS ESTRUCTURALES, CON COBERTURA PRESUPUESTARIA Y LLEVEN OCUPADAS TEMPORAL E ININTERRUPIDAMENTE ENTRE 3 Y 5 AÑOS)</a:t>
            </a:r>
          </a:p>
          <a:p>
            <a:pPr algn="just"/>
            <a:endParaRPr lang="es-ES" sz="1100" b="1" dirty="0" smtClean="0"/>
          </a:p>
          <a:p>
            <a:pPr algn="just"/>
            <a:r>
              <a:rPr lang="es-ES" sz="1100" b="1" dirty="0" smtClean="0"/>
              <a:t>1º</a:t>
            </a:r>
            <a:r>
              <a:rPr lang="es-ES" sz="1100" b="1" dirty="0"/>
              <a:t>.- Distinto a los procesos de 2017 y 2018, el actual no sólo es extraordinario con respecto al número de plazas a convocar, también resulta excepcional (pero dentro del actual marco normativo) en cuanto a los mecanismos a emplear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2º.- Ofrece fechas concretas de realización: Publicación </a:t>
            </a:r>
            <a:r>
              <a:rPr lang="es-ES" sz="1100" b="1" dirty="0" smtClean="0"/>
              <a:t> en los diarios oficiales antes </a:t>
            </a:r>
            <a:r>
              <a:rPr lang="es-ES" sz="1100" b="1" dirty="0"/>
              <a:t>del </a:t>
            </a:r>
            <a:r>
              <a:rPr lang="es-ES" sz="1100" b="1" dirty="0" smtClean="0"/>
              <a:t>1/06/2022, convocadas antes del 31/12/2022, </a:t>
            </a:r>
            <a:r>
              <a:rPr lang="es-ES" sz="1100" b="1" dirty="0"/>
              <a:t>y resolución antes del 31/12/2024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3º.- Incluye todas las plazas que a 31/12/2020 lleven desempeñándose más de 3 </a:t>
            </a:r>
            <a:r>
              <a:rPr lang="es-ES" sz="1100" b="1" dirty="0" smtClean="0"/>
              <a:t>años, sean </a:t>
            </a:r>
            <a:r>
              <a:rPr lang="es-ES" sz="1100" b="1" dirty="0"/>
              <a:t>estructurales y </a:t>
            </a:r>
            <a:r>
              <a:rPr lang="es-ES" sz="1100" b="1" dirty="0" smtClean="0"/>
              <a:t>cuenten </a:t>
            </a:r>
            <a:r>
              <a:rPr lang="es-ES" sz="1100" b="1" dirty="0"/>
              <a:t>con dotación presupuestaria</a:t>
            </a:r>
            <a:r>
              <a:rPr lang="es-ES" sz="1100" b="1" dirty="0" smtClean="0"/>
              <a:t>. También, las que incluidas en los procesos de 2017 y 2018 que, publicadas no se hubieran convocado, o convocadas y resueltas no se hayan cubierto.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4º.- El concepto </a:t>
            </a:r>
            <a:r>
              <a:rPr lang="es-ES" sz="1100" b="1" i="1" dirty="0"/>
              <a:t>“todas las plazas” </a:t>
            </a:r>
            <a:r>
              <a:rPr lang="es-ES" sz="1100" b="1" dirty="0"/>
              <a:t>incluye todos los sectores estén o no incluidos en RPT, plantillas y demás formas organizativas, del personal funcionario, estatutario y laboral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5º.- El mecanismo general es el concurso-oposición, libre y abierto. Sin perjuicio de lo que establezca la normativa específica sectorial para determinados colectivos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6º.- Prevé una oposición más flexible que en procesos anteriores (entre otros: reducción de plazos, acumulación de pruebas, etc</a:t>
            </a:r>
            <a:r>
              <a:rPr lang="es-ES" sz="1100" b="1" dirty="0" smtClean="0"/>
              <a:t>.). Además, los ejercicios que conformen la fase de oposición pueden no ser eliminatorios si así se acuerda.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7ª.- La fase de concurso (40%) prima mayoritariamente la experiencia acumulada en el cuerpo, escala, categoría, o equivalente de que se trate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8º.- Cada sector, conforme a su normativa específica, concretará las especificidades que resulten oportunas, previa negociación en el ámbito correspondiente, en virtud del art. 37 del EBEP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9º.- En el ámbito de la Administración Local se dejan en suspenso los artículos 8 y 9 del RD 896/1991 (características de los ejercicios de los procesos selectivos) por el que se establecen las reglas básicas y los programas mínimos a que debe ajustarse la selección de los funcionarios de la Administración Local (muy exigente en cuanto a contenidos y número de temarios). </a:t>
            </a:r>
            <a:endParaRPr lang="es-ES" sz="1100" b="1" dirty="0" smtClean="0"/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10º.- Se incluye una cláusula social que facilita la recolocación laboral del personal </a:t>
            </a:r>
            <a:r>
              <a:rPr lang="es-ES" sz="1100" b="1" dirty="0" smtClean="0"/>
              <a:t>que </a:t>
            </a:r>
            <a:r>
              <a:rPr lang="es-ES" sz="1100" b="1" dirty="0"/>
              <a:t>no supere el proceso de estabilización a través de bolsas específicas o en las ya existentes</a:t>
            </a:r>
            <a:r>
              <a:rPr lang="es-ES" sz="1100" b="1" dirty="0" smtClean="0"/>
              <a:t>.</a:t>
            </a:r>
          </a:p>
          <a:p>
            <a:pPr algn="just"/>
            <a:endParaRPr lang="es-ES" sz="1100" b="1" dirty="0"/>
          </a:p>
          <a:p>
            <a:pPr algn="just"/>
            <a:r>
              <a:rPr lang="es-ES" sz="1100" b="1" dirty="0"/>
              <a:t>11º.- Complementario </a:t>
            </a:r>
            <a:r>
              <a:rPr lang="es-ES" sz="1100" b="1" dirty="0" smtClean="0"/>
              <a:t>a </a:t>
            </a:r>
            <a:r>
              <a:rPr lang="es-ES" sz="1100" b="1" dirty="0"/>
              <a:t>la bolsa, el personal que no obtenga plaza en el proceso será </a:t>
            </a:r>
            <a:r>
              <a:rPr lang="es-ES" sz="1100" b="1" dirty="0" smtClean="0"/>
              <a:t>compensado (se tiene que presentar) </a:t>
            </a:r>
            <a:r>
              <a:rPr lang="es-ES" sz="1100" b="1" dirty="0"/>
              <a:t>económicamente con </a:t>
            </a:r>
            <a:r>
              <a:rPr lang="es-ES" sz="1100" b="1" dirty="0" smtClean="0"/>
              <a:t>20 </a:t>
            </a:r>
            <a:r>
              <a:rPr lang="es-ES" sz="1100" b="1" dirty="0"/>
              <a:t>días (retribuciones fijas) por año trabajado. El personal laboral percibirá una compensación similar.</a:t>
            </a:r>
          </a:p>
          <a:p>
            <a:pPr algn="just"/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 </a:t>
            </a:r>
          </a:p>
          <a:p>
            <a:endParaRPr lang="es-ES" sz="1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sz="1400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sz="1200" dirty="0" smtClean="0"/>
              <a:t>					</a:t>
            </a:r>
            <a:endParaRPr lang="es-ES" sz="800" dirty="0" smtClean="0"/>
          </a:p>
          <a:p>
            <a:pPr algn="just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371" y="68824"/>
            <a:ext cx="1281259" cy="90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463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 smtClean="0"/>
          </a:p>
          <a:p>
            <a:pPr algn="ctr"/>
            <a:r>
              <a:rPr lang="es-ES" sz="2400" b="1" dirty="0" smtClean="0">
                <a:solidFill>
                  <a:srgbClr val="C00000"/>
                </a:solidFill>
              </a:rPr>
              <a:t>CON RESPECTO AL PROCESO DE ESTABILIZACIÓN “EXTRAORDINARIO”</a:t>
            </a:r>
          </a:p>
          <a:p>
            <a:pPr algn="ctr"/>
            <a:endParaRPr lang="es-ES" sz="1000" b="1" dirty="0" smtClean="0">
              <a:solidFill>
                <a:srgbClr val="C00000"/>
              </a:solidFill>
            </a:endParaRPr>
          </a:p>
          <a:p>
            <a:pPr algn="ctr"/>
            <a:r>
              <a:rPr lang="es-ES" sz="1000" b="1" dirty="0" smtClean="0">
                <a:solidFill>
                  <a:srgbClr val="C00000"/>
                </a:solidFill>
              </a:rPr>
              <a:t>(</a:t>
            </a:r>
            <a:r>
              <a:rPr lang="es-ES" sz="1000" b="1" dirty="0">
                <a:solidFill>
                  <a:srgbClr val="C00000"/>
                </a:solidFill>
              </a:rPr>
              <a:t>PARA LAS PLAZAS ESTRUCTURALES, CON COBERTURA PRESUPUESTARIA Y LLEVEN OCUPADAS TEMPORAL E ININTERRUPIDAMENTE  </a:t>
            </a:r>
            <a:r>
              <a:rPr lang="es-ES" sz="1000" b="1" dirty="0" smtClean="0">
                <a:solidFill>
                  <a:srgbClr val="C00000"/>
                </a:solidFill>
              </a:rPr>
              <a:t>5 O MAS AÑOS)</a:t>
            </a:r>
            <a:endParaRPr lang="es-ES" sz="1000" b="1" dirty="0">
              <a:solidFill>
                <a:srgbClr val="C00000"/>
              </a:solidFill>
            </a:endParaRPr>
          </a:p>
          <a:p>
            <a:pPr algn="ctr"/>
            <a:r>
              <a:rPr lang="es-ES" sz="1000" b="1" cap="all" dirty="0" smtClean="0">
                <a:solidFill>
                  <a:srgbClr val="C00000"/>
                </a:solidFill>
              </a:rPr>
              <a:t> </a:t>
            </a:r>
            <a:endParaRPr lang="es-ES" sz="1000" cap="all" dirty="0" smtClean="0">
              <a:solidFill>
                <a:srgbClr val="C00000"/>
              </a:solidFill>
            </a:endParaRPr>
          </a:p>
          <a:p>
            <a:pPr algn="ctr"/>
            <a:endParaRPr lang="es-ES" sz="1400" dirty="0"/>
          </a:p>
          <a:p>
            <a:r>
              <a:rPr lang="es-ES" sz="1600" b="1" dirty="0" smtClean="0"/>
              <a:t>Establece pocas precisiones sobre este proceso:</a:t>
            </a:r>
          </a:p>
          <a:p>
            <a:pPr algn="just"/>
            <a:r>
              <a:rPr lang="es-ES" sz="1600" b="1" dirty="0" smtClean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 smtClean="0"/>
              <a:t>También referidas a plazas estructurales y con cobertura presupuestaria 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ES" sz="1600" b="1" dirty="0" smtClean="0"/>
              <a:t>Por una sola vez y negociados en cada uno de los ámbitos territoriales.</a:t>
            </a:r>
          </a:p>
          <a:p>
            <a:pPr lvl="0" algn="just"/>
            <a:endParaRPr lang="es-ES" sz="1600" b="1" dirty="0"/>
          </a:p>
          <a:p>
            <a:pPr lvl="0" algn="just"/>
            <a:r>
              <a:rPr lang="es-ES" sz="1600" b="1" dirty="0" smtClean="0"/>
              <a:t>La Disposición adicional 6ª que regula esta cuestión no establece pautas ni criterios para su desarrollo, salvo el de su posible negociación en cada ámbito concreto.</a:t>
            </a:r>
          </a:p>
          <a:p>
            <a:pPr lvl="0" algn="just"/>
            <a:endParaRPr lang="es-ES" sz="1600" b="1" dirty="0"/>
          </a:p>
          <a:p>
            <a:pPr lvl="0" algn="just"/>
            <a:r>
              <a:rPr lang="es-ES" sz="1600" b="1" dirty="0" smtClean="0"/>
              <a:t>Tampoco se concretan cuestiones que sí aparecen en el proceso de estabilización “ordinario” (concurso-oposición) del artículo 2 de la Ley: Bolsas de “recolocación”, compensación económica, obligación de sacar previamente a provisión o </a:t>
            </a:r>
            <a:r>
              <a:rPr lang="es-ES" sz="1600" b="1" smtClean="0"/>
              <a:t>promoción, etc</a:t>
            </a:r>
            <a:r>
              <a:rPr lang="es-ES" sz="1600" b="1" dirty="0" smtClean="0"/>
              <a:t>.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s-ES" sz="1400" dirty="0" smtClean="0"/>
          </a:p>
          <a:p>
            <a:pPr algn="ctr"/>
            <a:r>
              <a:rPr lang="es-ES" sz="1400" dirty="0" smtClean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275" y="4952963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8509" y="374248"/>
            <a:ext cx="10612581" cy="4143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sz="1300" b="1" u="sng" dirty="0" smtClean="0"/>
          </a:p>
          <a:p>
            <a:pPr algn="ctr"/>
            <a:r>
              <a:rPr lang="es-ES" sz="2400" b="1" cap="all" dirty="0" smtClean="0">
                <a:solidFill>
                  <a:srgbClr val="C00000"/>
                </a:solidFill>
              </a:rPr>
              <a:t>  ¿</a:t>
            </a:r>
            <a:r>
              <a:rPr lang="es-ES" sz="2400" b="1" cap="all" dirty="0">
                <a:solidFill>
                  <a:srgbClr val="C00000"/>
                </a:solidFill>
              </a:rPr>
              <a:t>Qué sucede con los sectores que </a:t>
            </a:r>
            <a:r>
              <a:rPr lang="es-ES" sz="2400" b="1" cap="all" smtClean="0">
                <a:solidFill>
                  <a:srgbClr val="C00000"/>
                </a:solidFill>
              </a:rPr>
              <a:t>tieneN </a:t>
            </a:r>
            <a:r>
              <a:rPr lang="es-ES" sz="2400" b="1" cap="all" dirty="0">
                <a:solidFill>
                  <a:srgbClr val="C00000"/>
                </a:solidFill>
              </a:rPr>
              <a:t>una normativa básica </a:t>
            </a:r>
            <a:r>
              <a:rPr lang="es-ES" sz="2400" b="1" cap="all" dirty="0" smtClean="0">
                <a:solidFill>
                  <a:srgbClr val="C00000"/>
                </a:solidFill>
              </a:rPr>
              <a:t>en </a:t>
            </a:r>
            <a:r>
              <a:rPr lang="es-ES" sz="2400" b="1" cap="all" dirty="0">
                <a:solidFill>
                  <a:srgbClr val="C00000"/>
                </a:solidFill>
              </a:rPr>
              <a:t>materia de selección?</a:t>
            </a:r>
            <a:endParaRPr lang="es-ES" sz="2400" cap="all" dirty="0">
              <a:solidFill>
                <a:srgbClr val="C00000"/>
              </a:solidFill>
            </a:endParaRPr>
          </a:p>
          <a:p>
            <a:pPr algn="ctr"/>
            <a:endParaRPr lang="es-ES" sz="2400" cap="all" dirty="0" smtClean="0">
              <a:solidFill>
                <a:srgbClr val="C00000"/>
              </a:solidFill>
            </a:endParaRPr>
          </a:p>
          <a:p>
            <a:endParaRPr lang="es-ES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 smtClean="0"/>
              <a:t>En Sanidad y Enseñanza, </a:t>
            </a:r>
            <a:r>
              <a:rPr lang="es-ES" b="1" dirty="0"/>
              <a:t>disponen </a:t>
            </a:r>
            <a:r>
              <a:rPr lang="es-ES" b="1" dirty="0" smtClean="0"/>
              <a:t>hasta el 8 de julio de 2022 </a:t>
            </a:r>
            <a:r>
              <a:rPr lang="es-ES" b="1" dirty="0"/>
              <a:t>para adaptar su normativa específica a la modificación del artículo 10 del EBEP. Por ejemplo, la Ley 55/2003 del Estatuto Marco, RD 276/2007</a:t>
            </a:r>
            <a:r>
              <a:rPr lang="es-ES" b="1" dirty="0" smtClean="0"/>
              <a:t>; </a:t>
            </a:r>
            <a:r>
              <a:rPr lang="es-ES" b="1" dirty="0"/>
              <a:t>etc</a:t>
            </a:r>
            <a:r>
              <a:rPr lang="es-ES" b="1" dirty="0" smtClean="0"/>
              <a:t>.</a:t>
            </a:r>
          </a:p>
          <a:p>
            <a:pPr algn="just"/>
            <a:endParaRPr lang="es-ES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 smtClean="0"/>
              <a:t>Si </a:t>
            </a:r>
            <a:r>
              <a:rPr lang="es-ES" b="1" dirty="0"/>
              <a:t>en </a:t>
            </a:r>
            <a:r>
              <a:rPr lang="es-ES" b="1" dirty="0" smtClean="0"/>
              <a:t>dicho plazo </a:t>
            </a:r>
            <a:r>
              <a:rPr lang="es-ES" b="1" dirty="0"/>
              <a:t>no se lleva a cabo, se aplica directamente lo previsto en el EBEP.</a:t>
            </a:r>
          </a:p>
          <a:p>
            <a:pPr algn="just"/>
            <a:endParaRPr lang="es-ES" b="1" dirty="0"/>
          </a:p>
          <a:p>
            <a:pPr algn="ctr"/>
            <a:endParaRPr lang="es-ES" sz="1400" dirty="0"/>
          </a:p>
          <a:p>
            <a:pPr algn="ctr"/>
            <a:endParaRPr lang="es-ES" sz="1400" dirty="0" smtClean="0"/>
          </a:p>
          <a:p>
            <a:pPr algn="ctr"/>
            <a:r>
              <a:rPr lang="es-ES" sz="1400" dirty="0" smtClean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72" y="4347310"/>
            <a:ext cx="1980667" cy="14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l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1562</Words>
  <Application>Microsoft Office PowerPoint</Application>
  <PresentationFormat>Panorámica</PresentationFormat>
  <Paragraphs>138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Comic Sans MS</vt:lpstr>
      <vt:lpstr>Times New Roman</vt:lpstr>
      <vt:lpstr>Wingdings</vt:lpstr>
      <vt:lpstr>Wingdings 3</vt:lpstr>
      <vt:lpstr>Espiral</vt:lpstr>
      <vt:lpstr>   LEY 20/2021, DE 28 DE DICIEMBRE, DE MEDIDAS URGENTES PARA LA REDUCCIÓN DE LA TEMPORALIDAD EN EL EMPLEO PÚBLICO (BOE 29/12/21)   RESUMEN DE  SUS PRINCIPALES CONTENIDOS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FeSP-UGT PARA 2019  EN MATERIA DE SERVICIOS PÚBLICOS   ¡AHORA LO PÚBLICO!  MÁS SERVICIOS PÚBLICOS, MÁS DERECHOS, MÁS EMPLEO PROPONER PARA AVANZAR, AVANZAR PARA MEJORAR</dc:title>
  <dc:creator>General - Milagros</dc:creator>
  <cp:lastModifiedBy>Rafael Hernández Parrondo</cp:lastModifiedBy>
  <cp:revision>108</cp:revision>
  <cp:lastPrinted>2021-12-21T10:17:25Z</cp:lastPrinted>
  <dcterms:created xsi:type="dcterms:W3CDTF">2019-01-22T09:31:49Z</dcterms:created>
  <dcterms:modified xsi:type="dcterms:W3CDTF">2021-12-29T07:03:51Z</dcterms:modified>
</cp:coreProperties>
</file>