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12599975" cx="6858000"/>
  <p:notesSz cx="6858000" cy="9144000"/>
  <p:embeddedFontLst>
    <p:embeddedFont>
      <p:font typeface="Helvetica Neue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622">
          <p15:clr>
            <a:srgbClr val="A4A3A4"/>
          </p15:clr>
        </p15:guide>
        <p15:guide id="2" pos="139">
          <p15:clr>
            <a:srgbClr val="A4A3A4"/>
          </p15:clr>
        </p15:guide>
        <p15:guide id="3" pos="2115">
          <p15:clr>
            <a:srgbClr val="A4A3A4"/>
          </p15:clr>
        </p15:guide>
        <p15:guide id="4" pos="4201">
          <p15:clr>
            <a:srgbClr val="A4A3A4"/>
          </p15:clr>
        </p15:guide>
        <p15:guide id="5" orient="horz" pos="7719">
          <p15:clr>
            <a:srgbClr val="A4A3A4"/>
          </p15:clr>
        </p15:guide>
        <p15:guide id="6" pos="2364">
          <p15:clr>
            <a:srgbClr val="A4A3A4"/>
          </p15:clr>
        </p15:guide>
        <p15:guide id="7" orient="horz" pos="3536">
          <p15:clr>
            <a:srgbClr val="A4A3A4"/>
          </p15:clr>
        </p15:guide>
        <p15:guide id="8" orient="horz" pos="6321">
          <p15:clr>
            <a:srgbClr val="A4A3A4"/>
          </p15:clr>
        </p15:guide>
        <p15:guide id="9" pos="2238">
          <p15:clr>
            <a:srgbClr val="9AA0A6"/>
          </p15:clr>
        </p15:guide>
        <p15:guide id="10" pos="170">
          <p15:clr>
            <a:srgbClr val="9AA0A6"/>
          </p15:clr>
        </p15:guide>
        <p15:guide id="11" orient="horz" pos="3288">
          <p15:clr>
            <a:srgbClr val="9AA0A6"/>
          </p15:clr>
        </p15:guide>
        <p15:guide id="12" orient="horz" pos="1616">
          <p15:clr>
            <a:srgbClr val="9AA0A6"/>
          </p15:clr>
        </p15:guide>
        <p15:guide id="13" orient="horz" pos="1669">
          <p15:clr>
            <a:srgbClr val="9AA0A6"/>
          </p15:clr>
        </p15:guide>
        <p15:guide id="14" orient="horz" pos="3343">
          <p15:clr>
            <a:srgbClr val="9AA0A6"/>
          </p15:clr>
        </p15:guide>
        <p15:guide id="15" orient="horz" pos="3384">
          <p15:clr>
            <a:srgbClr val="9AA0A6"/>
          </p15:clr>
        </p15:guide>
        <p15:guide id="16" orient="horz" pos="3316">
          <p15:clr>
            <a:srgbClr val="9AA0A6"/>
          </p15:clr>
        </p15:guide>
        <p15:guide id="17" orient="horz" pos="3260">
          <p15:clr>
            <a:srgbClr val="9AA0A6"/>
          </p15:clr>
        </p15:guide>
        <p15:guide id="18" orient="horz" pos="3487">
          <p15:clr>
            <a:srgbClr val="9AA0A6"/>
          </p15:clr>
        </p15:guide>
        <p15:guide id="19" orient="horz" pos="3458">
          <p15:clr>
            <a:srgbClr val="9AA0A6"/>
          </p15:clr>
        </p15:guide>
        <p15:guide id="20" orient="horz" pos="3473">
          <p15:clr>
            <a:srgbClr val="9AA0A6"/>
          </p15:clr>
        </p15:guide>
        <p15:guide id="21" orient="horz" pos="3232">
          <p15:clr>
            <a:srgbClr val="9AA0A6"/>
          </p15:clr>
        </p15:guide>
        <p15:guide id="22" orient="horz" pos="3175">
          <p15:clr>
            <a:srgbClr val="747775"/>
          </p15:clr>
        </p15:guide>
      </p15:sldGuideLst>
    </p:ext>
    <p:ext uri="GoogleSlidesCustomDataVersion2">
      <go:slidesCustomData xmlns:go="http://customooxmlschemas.google.com/" r:id="rId11" roundtripDataSignature="AMtx7miouMSd/ZsoxAM3+Ge8vl7/lm/Vw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22" orient="horz"/>
        <p:guide pos="139"/>
        <p:guide pos="2115"/>
        <p:guide pos="4201"/>
        <p:guide pos="7719" orient="horz"/>
        <p:guide pos="2364"/>
        <p:guide pos="3536" orient="horz"/>
        <p:guide pos="6321" orient="horz"/>
        <p:guide pos="2238"/>
        <p:guide pos="170"/>
        <p:guide pos="3288" orient="horz"/>
        <p:guide pos="1616" orient="horz"/>
        <p:guide pos="1669" orient="horz"/>
        <p:guide pos="3343" orient="horz"/>
        <p:guide pos="3384" orient="horz"/>
        <p:guide pos="3316" orient="horz"/>
        <p:guide pos="3260" orient="horz"/>
        <p:guide pos="3487" orient="horz"/>
        <p:guide pos="3458" orient="horz"/>
        <p:guide pos="3473" orient="horz"/>
        <p:guide pos="3232" orient="horz"/>
        <p:guide pos="3175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HelveticaNeue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HelveticaNeue-regular.fntdata"/><Relationship Id="rId8" Type="http://schemas.openxmlformats.org/officeDocument/2006/relationships/font" Target="fonts/HelveticaNeue-bold.fntdata"/><Relationship Id="rId11" Type="http://customschemas.google.com/relationships/presentationmetadata" Target="metadata"/><Relationship Id="rId10" Type="http://schemas.openxmlformats.org/officeDocument/2006/relationships/font" Target="fonts/HelveticaNeue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589213" y="1143000"/>
            <a:ext cx="167957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2589213" y="1143000"/>
            <a:ext cx="167957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514350" y="2062084"/>
            <a:ext cx="5829300" cy="43867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857250" y="6617913"/>
            <a:ext cx="5143500" cy="30420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1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71488" y="11678325"/>
            <a:ext cx="1542900" cy="6708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2271713" y="11678325"/>
            <a:ext cx="2314500" cy="6708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4843463" y="11678325"/>
            <a:ext cx="1542900" cy="6708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71488" y="670836"/>
            <a:ext cx="5915100" cy="24352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71488" y="3354163"/>
            <a:ext cx="5915100" cy="79946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71488" y="11678325"/>
            <a:ext cx="1542900" cy="6708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2271713" y="11678325"/>
            <a:ext cx="2314500" cy="6708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4843463" y="11678325"/>
            <a:ext cx="1542900" cy="6708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467916" y="3141253"/>
            <a:ext cx="5915100" cy="524109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467916" y="8432080"/>
            <a:ext cx="5915100" cy="2756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1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71488" y="11678325"/>
            <a:ext cx="1542900" cy="6708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2271713" y="11678325"/>
            <a:ext cx="2314500" cy="6708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4843463" y="11678325"/>
            <a:ext cx="1542900" cy="6708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71488" y="670836"/>
            <a:ext cx="5915100" cy="24352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71488" y="3354163"/>
            <a:ext cx="2914500" cy="79946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3471863" y="3354163"/>
            <a:ext cx="2914500" cy="79946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71488" y="11678325"/>
            <a:ext cx="1542900" cy="6708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2271713" y="11678325"/>
            <a:ext cx="2314500" cy="6708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4843463" y="11678325"/>
            <a:ext cx="1542900" cy="6708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72381" y="670836"/>
            <a:ext cx="5915100" cy="24352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72381" y="3088749"/>
            <a:ext cx="2901300" cy="15137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1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72381" y="4602496"/>
            <a:ext cx="2901300" cy="67697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3471863" y="3088749"/>
            <a:ext cx="2915400" cy="15137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1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3471863" y="4602496"/>
            <a:ext cx="2915400" cy="67697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71488" y="11678325"/>
            <a:ext cx="1542900" cy="6708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2271713" y="11678325"/>
            <a:ext cx="2314500" cy="6708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4843463" y="11678325"/>
            <a:ext cx="1542900" cy="6708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71488" y="670836"/>
            <a:ext cx="5915100" cy="24352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71488" y="11678325"/>
            <a:ext cx="1542900" cy="6708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2271713" y="11678325"/>
            <a:ext cx="2314500" cy="6708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4843463" y="11678325"/>
            <a:ext cx="1542900" cy="6708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idx="10" type="dt"/>
          </p:nvPr>
        </p:nvSpPr>
        <p:spPr>
          <a:xfrm>
            <a:off x="471488" y="11678325"/>
            <a:ext cx="1542900" cy="6708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1" type="ftr"/>
          </p:nvPr>
        </p:nvSpPr>
        <p:spPr>
          <a:xfrm>
            <a:off x="2271713" y="11678325"/>
            <a:ext cx="2314500" cy="6708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2" type="sldNum"/>
          </p:nvPr>
        </p:nvSpPr>
        <p:spPr>
          <a:xfrm>
            <a:off x="4843463" y="11678325"/>
            <a:ext cx="1542900" cy="6708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/>
          <p:nvPr>
            <p:ph type="title"/>
          </p:nvPr>
        </p:nvSpPr>
        <p:spPr>
          <a:xfrm>
            <a:off x="472381" y="839999"/>
            <a:ext cx="2211900" cy="2940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" type="body"/>
          </p:nvPr>
        </p:nvSpPr>
        <p:spPr>
          <a:xfrm>
            <a:off x="2915543" y="1814169"/>
            <a:ext cx="3471900" cy="89543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1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61" name="Google Shape;61;p10"/>
          <p:cNvSpPr txBox="1"/>
          <p:nvPr>
            <p:ph idx="2" type="body"/>
          </p:nvPr>
        </p:nvSpPr>
        <p:spPr>
          <a:xfrm>
            <a:off x="472381" y="3779998"/>
            <a:ext cx="2211900" cy="70028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49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49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49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49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49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49"/>
            </a:lvl9pPr>
          </a:lstStyle>
          <a:p/>
        </p:txBody>
      </p:sp>
      <p:sp>
        <p:nvSpPr>
          <p:cNvPr id="62" name="Google Shape;62;p10"/>
          <p:cNvSpPr txBox="1"/>
          <p:nvPr>
            <p:ph idx="10" type="dt"/>
          </p:nvPr>
        </p:nvSpPr>
        <p:spPr>
          <a:xfrm>
            <a:off x="471488" y="11678325"/>
            <a:ext cx="1542900" cy="6708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 txBox="1"/>
          <p:nvPr>
            <p:ph idx="11" type="ftr"/>
          </p:nvPr>
        </p:nvSpPr>
        <p:spPr>
          <a:xfrm>
            <a:off x="2271713" y="11678325"/>
            <a:ext cx="2314500" cy="6708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2" type="sldNum"/>
          </p:nvPr>
        </p:nvSpPr>
        <p:spPr>
          <a:xfrm>
            <a:off x="4843463" y="11678325"/>
            <a:ext cx="1542900" cy="6708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/>
          <p:nvPr>
            <p:ph type="title"/>
          </p:nvPr>
        </p:nvSpPr>
        <p:spPr>
          <a:xfrm>
            <a:off x="472381" y="839999"/>
            <a:ext cx="2211900" cy="2940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/>
          <p:nvPr>
            <p:ph idx="2" type="pic"/>
          </p:nvPr>
        </p:nvSpPr>
        <p:spPr>
          <a:xfrm>
            <a:off x="2915543" y="1814169"/>
            <a:ext cx="3471900" cy="895431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/>
          <p:nvPr>
            <p:ph idx="1" type="body"/>
          </p:nvPr>
        </p:nvSpPr>
        <p:spPr>
          <a:xfrm>
            <a:off x="472381" y="3779998"/>
            <a:ext cx="2211900" cy="70028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49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49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49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49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49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49"/>
            </a:lvl9pPr>
          </a:lstStyle>
          <a:p/>
        </p:txBody>
      </p:sp>
      <p:sp>
        <p:nvSpPr>
          <p:cNvPr id="69" name="Google Shape;69;p11"/>
          <p:cNvSpPr txBox="1"/>
          <p:nvPr>
            <p:ph idx="10" type="dt"/>
          </p:nvPr>
        </p:nvSpPr>
        <p:spPr>
          <a:xfrm>
            <a:off x="471488" y="11678325"/>
            <a:ext cx="1542900" cy="6708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1" type="ftr"/>
          </p:nvPr>
        </p:nvSpPr>
        <p:spPr>
          <a:xfrm>
            <a:off x="2271713" y="11678325"/>
            <a:ext cx="2314500" cy="6708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2" type="sldNum"/>
          </p:nvPr>
        </p:nvSpPr>
        <p:spPr>
          <a:xfrm>
            <a:off x="4843463" y="11678325"/>
            <a:ext cx="1542900" cy="6708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/>
          <p:nvPr>
            <p:ph type="title"/>
          </p:nvPr>
        </p:nvSpPr>
        <p:spPr>
          <a:xfrm>
            <a:off x="471488" y="670836"/>
            <a:ext cx="5915100" cy="24352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" type="body"/>
          </p:nvPr>
        </p:nvSpPr>
        <p:spPr>
          <a:xfrm rot="5400000">
            <a:off x="-568346" y="4393923"/>
            <a:ext cx="7994619" cy="59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0" type="dt"/>
          </p:nvPr>
        </p:nvSpPr>
        <p:spPr>
          <a:xfrm>
            <a:off x="471488" y="11678325"/>
            <a:ext cx="1542900" cy="6708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1" type="ftr"/>
          </p:nvPr>
        </p:nvSpPr>
        <p:spPr>
          <a:xfrm>
            <a:off x="2271713" y="11678325"/>
            <a:ext cx="2314500" cy="6708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2" type="sldNum"/>
          </p:nvPr>
        </p:nvSpPr>
        <p:spPr>
          <a:xfrm>
            <a:off x="4843463" y="11678325"/>
            <a:ext cx="1542900" cy="6708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/>
          <p:nvPr>
            <p:ph type="title"/>
          </p:nvPr>
        </p:nvSpPr>
        <p:spPr>
          <a:xfrm rot="5400000">
            <a:off x="308197" y="5270451"/>
            <a:ext cx="10677937" cy="147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" type="body"/>
          </p:nvPr>
        </p:nvSpPr>
        <p:spPr>
          <a:xfrm rot="5400000">
            <a:off x="-2692237" y="3834501"/>
            <a:ext cx="10677937" cy="43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0" type="dt"/>
          </p:nvPr>
        </p:nvSpPr>
        <p:spPr>
          <a:xfrm>
            <a:off x="471488" y="11678325"/>
            <a:ext cx="1542900" cy="6708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1" type="ftr"/>
          </p:nvPr>
        </p:nvSpPr>
        <p:spPr>
          <a:xfrm>
            <a:off x="2271713" y="11678325"/>
            <a:ext cx="2314500" cy="6708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2" type="sldNum"/>
          </p:nvPr>
        </p:nvSpPr>
        <p:spPr>
          <a:xfrm>
            <a:off x="4843463" y="11678325"/>
            <a:ext cx="1542900" cy="6708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71488" y="670836"/>
            <a:ext cx="5915100" cy="24352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471488" y="3354163"/>
            <a:ext cx="5915100" cy="79946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0" type="dt"/>
          </p:nvPr>
        </p:nvSpPr>
        <p:spPr>
          <a:xfrm>
            <a:off x="471488" y="11678325"/>
            <a:ext cx="1542900" cy="6708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2271713" y="11678325"/>
            <a:ext cx="2314500" cy="6708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4843463" y="11678325"/>
            <a:ext cx="1542900" cy="6708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hyperlink" Target="https://sapm.es/EntornoAbierto/EntornoAbierto-num64.pdf" TargetMode="External"/><Relationship Id="rId42" Type="http://schemas.openxmlformats.org/officeDocument/2006/relationships/hyperlink" Target="https://biblioteca.unizar.es/acceso-abierto/publicar-en-abierto-apcs" TargetMode="External"/><Relationship Id="rId41" Type="http://schemas.openxmlformats.org/officeDocument/2006/relationships/hyperlink" Target="https://sapm.es/EntornoAbierto/EntornoAbierto-num64.pdf" TargetMode="External"/><Relationship Id="rId44" Type="http://schemas.openxmlformats.org/officeDocument/2006/relationships/hyperlink" Target="https://www.recursoscientificos.fecyt.es/servicios/formacion/online" TargetMode="External"/><Relationship Id="rId43" Type="http://schemas.openxmlformats.org/officeDocument/2006/relationships/hyperlink" Target="https://biblioteca.unizar.es/acceso-abierto/publicar-en-abierto-apcs" TargetMode="External"/><Relationship Id="rId46" Type="http://schemas.openxmlformats.org/officeDocument/2006/relationships/hyperlink" Target="https://universoabierto.org/2026/07/02/por-que-el-impacto-cientifico-es-mas-que-una-simple-cuestion-de-numeros/" TargetMode="External"/><Relationship Id="rId45" Type="http://schemas.openxmlformats.org/officeDocument/2006/relationships/hyperlink" Target="https://www.recursoscientificos.fecyt.es/servicios/formacion/online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educacion.unizar.es/" TargetMode="External"/><Relationship Id="rId4" Type="http://schemas.openxmlformats.org/officeDocument/2006/relationships/image" Target="../media/image7.png"/><Relationship Id="rId9" Type="http://schemas.openxmlformats.org/officeDocument/2006/relationships/image" Target="../media/image4.png"/><Relationship Id="rId48" Type="http://schemas.openxmlformats.org/officeDocument/2006/relationships/hyperlink" Target="http://academico.unizar.es/becas/seccion-de-becas-de-la-universidad-de-zaragoza" TargetMode="External"/><Relationship Id="rId47" Type="http://schemas.openxmlformats.org/officeDocument/2006/relationships/hyperlink" Target="http://innovainvestigaeduca.unizar.es/" TargetMode="External"/><Relationship Id="rId49" Type="http://schemas.openxmlformats.org/officeDocument/2006/relationships/hyperlink" Target="https://educacion.unizar.es/gestion-administrativa/impresos-y-formularios-de-la-facultad-de-educacion" TargetMode="External"/><Relationship Id="rId5" Type="http://schemas.openxmlformats.org/officeDocument/2006/relationships/image" Target="../media/image2.png"/><Relationship Id="rId6" Type="http://schemas.openxmlformats.org/officeDocument/2006/relationships/hyperlink" Target="https://educacion.unizar.es/" TargetMode="External"/><Relationship Id="rId7" Type="http://schemas.openxmlformats.org/officeDocument/2006/relationships/image" Target="../media/image5.png"/><Relationship Id="rId8" Type="http://schemas.openxmlformats.org/officeDocument/2006/relationships/hyperlink" Target="http://www.unizar.es/" TargetMode="External"/><Relationship Id="rId31" Type="http://schemas.openxmlformats.org/officeDocument/2006/relationships/hyperlink" Target="https://educacion.unizar.es/sites/educacion/files/archivos/Estudiantes/2026_2027/guia_informativa_grados_2026-27.pdf" TargetMode="External"/><Relationship Id="rId30" Type="http://schemas.openxmlformats.org/officeDocument/2006/relationships/hyperlink" Target="https://ciei.es/" TargetMode="External"/><Relationship Id="rId33" Type="http://schemas.openxmlformats.org/officeDocument/2006/relationships/hyperlink" Target="https://educacion.unizar.es/sites/educacion/files/archivos/Estudiantes/2026_2027/guia_informativa_masteres_2026_27.pdf" TargetMode="External"/><Relationship Id="rId32" Type="http://schemas.openxmlformats.org/officeDocument/2006/relationships/hyperlink" Target="https://educacion.unizar.es/sites/educacion/files/archivos/Estudiantes/2026_2027/guia_informativa_grados_2026-27.pdf" TargetMode="External"/><Relationship Id="rId35" Type="http://schemas.openxmlformats.org/officeDocument/2006/relationships/hyperlink" Target="https://uninfancia.unizar.es/2026/08/28/voluntariado-de-estudiantado-universitario-en-centros-escolares-curso-2026-27/" TargetMode="External"/><Relationship Id="rId34" Type="http://schemas.openxmlformats.org/officeDocument/2006/relationships/hyperlink" Target="https://poum.unizar.es/facultad-de-educacion" TargetMode="External"/><Relationship Id="rId37" Type="http://schemas.openxmlformats.org/officeDocument/2006/relationships/hyperlink" Target="https://www.fundacionibercaja.es/actividades/concursos-y-certamenes/programa-de-emprendimiento-universitario-impulsa-tu-territorio/" TargetMode="External"/><Relationship Id="rId36" Type="http://schemas.openxmlformats.org/officeDocument/2006/relationships/hyperlink" Target="https://fundacionadecco.org/becas-y-ayudas/personas-discapacidad/becas-2026/" TargetMode="External"/><Relationship Id="rId39" Type="http://schemas.openxmlformats.org/officeDocument/2006/relationships/hyperlink" Target="https://drive.google.com/file/d/1nFvxRu-ZP7kS9X0c41qBTxZeUl-dtPNX/view?usp=sharing" TargetMode="External"/><Relationship Id="rId38" Type="http://schemas.openxmlformats.org/officeDocument/2006/relationships/hyperlink" Target="https://www.premiosvoluntariado.com/" TargetMode="External"/><Relationship Id="rId62" Type="http://schemas.openxmlformats.org/officeDocument/2006/relationships/hyperlink" Target="https://www.whatsapp.com/channel/0029VbBOCcm8vd1Mbfk0FW45" TargetMode="External"/><Relationship Id="rId61" Type="http://schemas.openxmlformats.org/officeDocument/2006/relationships/image" Target="../media/image11.png"/><Relationship Id="rId20" Type="http://schemas.openxmlformats.org/officeDocument/2006/relationships/image" Target="../media/image6.png"/><Relationship Id="rId63" Type="http://schemas.openxmlformats.org/officeDocument/2006/relationships/image" Target="../media/image10.png"/><Relationship Id="rId22" Type="http://schemas.openxmlformats.org/officeDocument/2006/relationships/image" Target="../media/image3.png"/><Relationship Id="rId21" Type="http://schemas.openxmlformats.org/officeDocument/2006/relationships/hyperlink" Target="https://www.youtube.com/@facultad_educacion_unizar" TargetMode="External"/><Relationship Id="rId24" Type="http://schemas.openxmlformats.org/officeDocument/2006/relationships/hyperlink" Target="https://www.iocap2007.uniovi.es/iii-conferencia-internacional-sobre-liderazgo-educativo/" TargetMode="External"/><Relationship Id="rId23" Type="http://schemas.openxmlformats.org/officeDocument/2006/relationships/hyperlink" Target="https://www.uv.es/uvweb/instituto-creatividad-innovaciones-educativas/es/novedades/congreso-internacional-investigar-secundaria-1285923387455/Novetat.html?id=1286492040683" TargetMode="External"/><Relationship Id="rId60" Type="http://schemas.openxmlformats.org/officeDocument/2006/relationships/hyperlink" Target="https://bsky.app/profile/facultadeducauz.bsky.social" TargetMode="External"/><Relationship Id="rId26" Type="http://schemas.openxmlformats.org/officeDocument/2006/relationships/hyperlink" Target="https://eventos.unizar.es/155590/detail/international-congress-on-motivation-in-physical-education-and-sport-advances-in-theory-research-an.html" TargetMode="External"/><Relationship Id="rId25" Type="http://schemas.openxmlformats.org/officeDocument/2006/relationships/hyperlink" Target="https://www.unizar.es/actualidad/vernoticia_ng.php?id=96137&amp;idh=13369&amp;pk_campaign=iunizar20260415&amp;pk_source=iunizar-personalunizar" TargetMode="External"/><Relationship Id="rId28" Type="http://schemas.openxmlformats.org/officeDocument/2006/relationships/hyperlink" Target="https://www.congresomundialinfancia.com/" TargetMode="External"/><Relationship Id="rId27" Type="http://schemas.openxmlformats.org/officeDocument/2006/relationships/hyperlink" Target="https://cidico.es/" TargetMode="External"/><Relationship Id="rId29" Type="http://schemas.openxmlformats.org/officeDocument/2006/relationships/hyperlink" Target="https://www.usc.gal/es/congresos/2027-cite" TargetMode="External"/><Relationship Id="rId51" Type="http://schemas.openxmlformats.org/officeDocument/2006/relationships/hyperlink" Target="https://educacion.unizar.es/programas" TargetMode="External"/><Relationship Id="rId50" Type="http://schemas.openxmlformats.org/officeDocument/2006/relationships/hyperlink" Target="https://educacion.unizar.es/gestion-administrativa/registro-y-administracion-electronica" TargetMode="External"/><Relationship Id="rId53" Type="http://schemas.openxmlformats.org/officeDocument/2006/relationships/image" Target="../media/image9.png"/><Relationship Id="rId52" Type="http://schemas.openxmlformats.org/officeDocument/2006/relationships/hyperlink" Target="https://educacion.unizar.es/coro-cantatutti" TargetMode="External"/><Relationship Id="rId11" Type="http://schemas.openxmlformats.org/officeDocument/2006/relationships/hyperlink" Target="https://academico.unizar.es/calendario-academico/calendario" TargetMode="External"/><Relationship Id="rId55" Type="http://schemas.openxmlformats.org/officeDocument/2006/relationships/image" Target="../media/image8.png"/><Relationship Id="rId10" Type="http://schemas.openxmlformats.org/officeDocument/2006/relationships/hyperlink" Target="https://educacion.unizar.es/" TargetMode="External"/><Relationship Id="rId54" Type="http://schemas.openxmlformats.org/officeDocument/2006/relationships/hyperlink" Target="https://papiro.unizar.es/ojs/index.php/eiit" TargetMode="External"/><Relationship Id="rId13" Type="http://schemas.openxmlformats.org/officeDocument/2006/relationships/hyperlink" Target="https://educacion.unizar.es/grado-infantil/horarios-infantil" TargetMode="External"/><Relationship Id="rId57" Type="http://schemas.openxmlformats.org/officeDocument/2006/relationships/hyperlink" Target="https://educacion.unizar.es/boletin-ieducacion" TargetMode="External"/><Relationship Id="rId12" Type="http://schemas.openxmlformats.org/officeDocument/2006/relationships/hyperlink" Target="https://academico.unizar.es/calendario-academico/calendario" TargetMode="External"/><Relationship Id="rId56" Type="http://schemas.openxmlformats.org/officeDocument/2006/relationships/hyperlink" Target="https://educacion.unizar.es/boletin-ieducacion" TargetMode="External"/><Relationship Id="rId15" Type="http://schemas.openxmlformats.org/officeDocument/2006/relationships/hyperlink" Target="https://educacion.unizar.es/master-profesorado-secundaria/horarios-master-profesorado" TargetMode="External"/><Relationship Id="rId59" Type="http://schemas.openxmlformats.org/officeDocument/2006/relationships/hyperlink" Target="http://www.unizar.es/actualidad/boletin-iunizar.php" TargetMode="External"/><Relationship Id="rId14" Type="http://schemas.openxmlformats.org/officeDocument/2006/relationships/hyperlink" Target="https://educacion.unizar.es/grado-primaria/horarios-primaria" TargetMode="External"/><Relationship Id="rId58" Type="http://schemas.openxmlformats.org/officeDocument/2006/relationships/hyperlink" Target="mailto:boletin.feducacion@unizar.es" TargetMode="External"/><Relationship Id="rId17" Type="http://schemas.openxmlformats.org/officeDocument/2006/relationships/hyperlink" Target="https://www.facebook.com/facultadeducacionuz/" TargetMode="External"/><Relationship Id="rId16" Type="http://schemas.openxmlformats.org/officeDocument/2006/relationships/hyperlink" Target="https://educacion.unizar.es/master-aprendizaje/calendario-y-horarios-master-aprendizaje" TargetMode="External"/><Relationship Id="rId19" Type="http://schemas.openxmlformats.org/officeDocument/2006/relationships/hyperlink" Target="https://www.instagram.com/universidaddezaragoza/" TargetMode="External"/><Relationship Id="rId1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87063">
            <a:off x="3955499" y="10328818"/>
            <a:ext cx="3519277" cy="2612886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/>
          <p:nvPr/>
        </p:nvSpPr>
        <p:spPr>
          <a:xfrm>
            <a:off x="4158055" y="12125338"/>
            <a:ext cx="24513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s-ES" sz="800" u="none" cap="none" strike="noStrike">
                <a:solidFill>
                  <a:srgbClr val="223D7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Boletín informativo de la Facultad de Educación </a:t>
            </a:r>
            <a:endParaRPr b="0" i="0" sz="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1"/>
              <a:buFont typeface="Arial"/>
              <a:buNone/>
            </a:pPr>
            <a:r>
              <a:t/>
            </a:r>
            <a:endParaRPr b="0" i="0" sz="1801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91" name="Google Shape;9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8562" y="110671"/>
            <a:ext cx="3800475" cy="847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alimentos&#10;&#10;Descripción generada automáticamente" id="92" name="Google Shape;92;p1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3383" y="11665085"/>
            <a:ext cx="2049052" cy="6860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firmar, oscuro, gente&#10;&#10;Descripción generada automáticamente" id="93" name="Google Shape;93;p1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07312" y="11820197"/>
            <a:ext cx="1232941" cy="41466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4" name="Google Shape;94;p1"/>
          <p:cNvCxnSpPr/>
          <p:nvPr/>
        </p:nvCxnSpPr>
        <p:spPr>
          <a:xfrm>
            <a:off x="211067" y="954721"/>
            <a:ext cx="6472800" cy="0"/>
          </a:xfrm>
          <a:prstGeom prst="straightConnector1">
            <a:avLst/>
          </a:prstGeom>
          <a:noFill/>
          <a:ln cap="flat" cmpd="sng" w="76200">
            <a:solidFill>
              <a:srgbClr val="2F5496"/>
            </a:solidFill>
            <a:prstDash val="solid"/>
            <a:miter lim="0"/>
            <a:headEnd len="sm" w="sm" type="none"/>
            <a:tailEnd len="sm" w="sm" type="none"/>
          </a:ln>
        </p:spPr>
      </p:cxnSp>
      <p:sp>
        <p:nvSpPr>
          <p:cNvPr id="95" name="Google Shape;95;p1"/>
          <p:cNvSpPr/>
          <p:nvPr/>
        </p:nvSpPr>
        <p:spPr>
          <a:xfrm>
            <a:off x="259450" y="1437900"/>
            <a:ext cx="3214200" cy="15525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1"/>
              <a:buFont typeface="Arial"/>
              <a:buNone/>
            </a:pPr>
            <a:r>
              <a:rPr b="1" i="0" lang="es-ES" sz="1201" u="none" cap="none" strike="noStrike">
                <a:solidFill>
                  <a:srgbClr val="2F5496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ACADÉMICA E INSTITUCIONAL</a:t>
            </a:r>
            <a:endParaRPr b="1" i="0" sz="1201" u="none" cap="none" strike="noStrike">
              <a:solidFill>
                <a:srgbClr val="2F5496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136526" lvl="0" marL="179999" marR="0" rtl="0" algn="l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●"/>
            </a:pPr>
            <a:r>
              <a:rPr b="0" i="0" lang="es-ES" sz="800" u="none" cap="none" strike="noStrike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Visita nuestra </a:t>
            </a:r>
            <a:r>
              <a:rPr b="1" i="0" lang="es-ES" sz="800" u="none" cap="none" strike="noStrike">
                <a:solidFill>
                  <a:schemeClr val="accent1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 de la Facultad de Educación</a:t>
            </a:r>
            <a:r>
              <a:rPr b="0" i="0" lang="es-ES" sz="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8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40799" lvl="0" marL="179999" marR="11324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12121"/>
              </a:buClr>
              <a:buSzPts val="800"/>
              <a:buFont typeface="Arial"/>
              <a:buChar char="●"/>
            </a:pPr>
            <a:r>
              <a:rPr b="1" i="0" lang="es-ES" sz="800" u="sng" cap="none" strike="noStrike">
                <a:solidFill>
                  <a:schemeClr val="hlink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  <a:hlinkClick r:id="rId11"/>
              </a:rPr>
              <a:t>Calendario académico</a:t>
            </a:r>
            <a:r>
              <a:rPr b="0" i="0" lang="es-ES" sz="800" u="none" cap="none" strike="noStrike">
                <a:solidFill>
                  <a:schemeClr val="hlink"/>
                </a:solidFill>
                <a:highlight>
                  <a:schemeClr val="lt1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12"/>
              </a:rPr>
              <a:t> </a:t>
            </a:r>
            <a:r>
              <a:rPr b="0" i="0" lang="es-ES" sz="800" u="none" cap="none" strike="noStrike">
                <a:solidFill>
                  <a:srgbClr val="21212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curso 2026-2027</a:t>
            </a:r>
            <a:endParaRPr b="0" i="0" sz="1400" u="none" cap="none" strike="noStrike">
              <a:solidFill>
                <a:srgbClr val="000000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140799" lvl="0" marL="179999" marR="11324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12121"/>
              </a:buClr>
              <a:buSzPts val="800"/>
              <a:buFont typeface="Arial"/>
              <a:buChar char="●"/>
            </a:pPr>
            <a:r>
              <a:rPr b="1" i="0" lang="es-ES" sz="8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Horarios </a:t>
            </a:r>
            <a:r>
              <a:rPr b="0" i="0" lang="es-ES" sz="800" u="none" cap="none" strike="noStrike">
                <a:solidFill>
                  <a:srgbClr val="21212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curso 2026-2027</a:t>
            </a:r>
            <a:endParaRPr b="0" i="0" sz="800" u="none" cap="none" strike="noStrike">
              <a:solidFill>
                <a:srgbClr val="21212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136525" lvl="0" marL="450000" marR="11324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12121"/>
              </a:buClr>
              <a:buSzPts val="800"/>
              <a:buFont typeface="Arial"/>
              <a:buChar char="●"/>
            </a:pPr>
            <a:r>
              <a:rPr b="0" i="0" lang="es-ES" sz="800" u="sng" cap="none" strike="noStrike">
                <a:solidFill>
                  <a:schemeClr val="hlink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  <a:hlinkClick r:id="rId13"/>
              </a:rPr>
              <a:t>Grado en Magisterio en Educación Infantil</a:t>
            </a:r>
            <a:endParaRPr b="0" i="0" sz="800" u="sng" cap="none" strike="noStrike">
              <a:solidFill>
                <a:srgbClr val="21212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136525" lvl="0" marL="450000" marR="11324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12121"/>
              </a:buClr>
              <a:buSzPts val="800"/>
              <a:buFont typeface="Arial"/>
              <a:buChar char="●"/>
            </a:pPr>
            <a:r>
              <a:rPr b="0" i="0" lang="es-ES" sz="800" u="sng" cap="none" strike="noStrike">
                <a:solidFill>
                  <a:schemeClr val="hlink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  <a:hlinkClick r:id="rId14"/>
              </a:rPr>
              <a:t>Grado en Magisterio en Educación Primaria</a:t>
            </a:r>
            <a:endParaRPr b="0" i="0" sz="800" u="none" cap="none" strike="noStrike">
              <a:solidFill>
                <a:srgbClr val="21212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136525" lvl="0" marL="450000" marR="11324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12121"/>
              </a:buClr>
              <a:buSzPts val="800"/>
              <a:buFont typeface="Arial"/>
              <a:buChar char="●"/>
            </a:pPr>
            <a:r>
              <a:rPr b="0" i="0" lang="es-ES" sz="800" u="sng" cap="none" strike="noStrike">
                <a:solidFill>
                  <a:schemeClr val="hlink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  <a:hlinkClick r:id="rId15"/>
              </a:rPr>
              <a:t>Máster en Profesorado</a:t>
            </a:r>
            <a:endParaRPr b="0" i="0" sz="800" u="sng" cap="none" strike="noStrike">
              <a:solidFill>
                <a:srgbClr val="21212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136525" lvl="0" marL="450000" marR="11324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12121"/>
              </a:buClr>
              <a:buSzPts val="800"/>
              <a:buFont typeface="Arial"/>
              <a:buChar char="●"/>
            </a:pPr>
            <a:r>
              <a:rPr b="0" i="0" lang="es-ES" sz="800" u="sng" cap="none" strike="noStrike">
                <a:solidFill>
                  <a:schemeClr val="hlink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  <a:hlinkClick r:id="rId16"/>
              </a:rPr>
              <a:t>Máster en Aprendizaje a lo Largo de la Vida</a:t>
            </a:r>
            <a:endParaRPr b="0" i="0" sz="900" u="none" cap="none" strike="noStrike">
              <a:solidFill>
                <a:srgbClr val="000000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Imagen que contiene señal, dibujo, reloj&#10;&#10;Descripción generada automáticamente" id="96" name="Google Shape;96;p1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4668981" y="363838"/>
            <a:ext cx="528854" cy="5288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firmar&#10;&#10;Descripción generada automáticamente" id="97" name="Google Shape;97;p1">
            <a:hlinkClick r:id="rId19"/>
          </p:cNvPr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5665858" y="377867"/>
            <a:ext cx="528854" cy="5288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firmar, frente, naranja, pantalla&#10;&#10;Descripción generada automáticamente" id="98" name="Google Shape;98;p1">
            <a:hlinkClick r:id="rId21"/>
          </p:cNvPr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5076653" y="307618"/>
            <a:ext cx="614130" cy="696769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"/>
          <p:cNvSpPr txBox="1"/>
          <p:nvPr/>
        </p:nvSpPr>
        <p:spPr>
          <a:xfrm>
            <a:off x="236750" y="954725"/>
            <a:ext cx="3475800" cy="2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2415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1"/>
              <a:buFont typeface="Arial"/>
              <a:buNone/>
            </a:pPr>
            <a:r>
              <a:rPr b="0" i="1" lang="es-ES" sz="1401" u="none" cap="none" strike="noStrike">
                <a:solidFill>
                  <a:srgbClr val="99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Boletín nº 24</a:t>
            </a:r>
            <a:r>
              <a:rPr i="1" lang="es-ES" sz="1401">
                <a:solidFill>
                  <a:srgbClr val="99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r>
              <a:rPr b="0" i="1" lang="es-ES" sz="1401" u="none" cap="none" strike="noStrike">
                <a:solidFill>
                  <a:srgbClr val="99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- </a:t>
            </a:r>
            <a:r>
              <a:rPr i="1" lang="es-ES" sz="1401">
                <a:solidFill>
                  <a:srgbClr val="99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7</a:t>
            </a:r>
            <a:r>
              <a:rPr b="0" i="1" lang="es-ES" sz="1401" u="none" cap="none" strike="noStrike">
                <a:solidFill>
                  <a:srgbClr val="99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de </a:t>
            </a:r>
            <a:r>
              <a:rPr i="1" lang="es-ES" sz="1401">
                <a:solidFill>
                  <a:srgbClr val="99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septiembre </a:t>
            </a:r>
            <a:r>
              <a:rPr b="0" i="1" lang="es-ES" sz="1401" u="none" cap="none" strike="noStrike">
                <a:solidFill>
                  <a:srgbClr val="99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2026</a:t>
            </a:r>
            <a:endParaRPr b="0" i="1" sz="1400" u="none" cap="none" strike="noStrike">
              <a:solidFill>
                <a:srgbClr val="99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259450" y="3115300"/>
            <a:ext cx="3214200" cy="32916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s-ES" sz="1200" u="none" cap="none" strike="noStrike">
                <a:solidFill>
                  <a:srgbClr val="2F5496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INNOVACIÓN E INVESTIGACIÓN</a:t>
            </a:r>
            <a:endParaRPr b="0" i="0" sz="800" u="none" cap="none" strike="noStrike">
              <a:solidFill>
                <a:srgbClr val="21212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146050" lvl="0" marL="180975" marR="0" rtl="0" algn="just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12121"/>
              </a:buClr>
              <a:buSzPts val="800"/>
              <a:buFont typeface="Arial"/>
              <a:buChar char="●"/>
            </a:pPr>
            <a:r>
              <a:rPr b="1" lang="es-ES" sz="800" u="sng">
                <a:solidFill>
                  <a:schemeClr val="hlink"/>
                </a:solidFill>
                <a:highlight>
                  <a:srgbClr val="FFFFFF"/>
                </a:highlight>
                <a:hlinkClick r:id="rId23"/>
              </a:rPr>
              <a:t>I Congreso Internacional Investigar en Secundaria</a:t>
            </a:r>
            <a:r>
              <a:rPr lang="es-ES" sz="800">
                <a:solidFill>
                  <a:srgbClr val="212121"/>
                </a:solidFill>
                <a:highlight>
                  <a:srgbClr val="FFFFFF"/>
                </a:highlight>
              </a:rPr>
              <a:t>. 10-11 septiembre, Valencia</a:t>
            </a:r>
            <a:endParaRPr b="0" i="0" sz="800" u="none" cap="none" strike="noStrike">
              <a:solidFill>
                <a:srgbClr val="21212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146050" lvl="0" marL="180975" marR="0" rtl="0" algn="just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12121"/>
              </a:buClr>
              <a:buSzPts val="800"/>
              <a:buFont typeface="Arial"/>
              <a:buChar char="●"/>
            </a:pPr>
            <a:r>
              <a:rPr b="1" lang="es-ES" sz="800" u="sng">
                <a:solidFill>
                  <a:schemeClr val="hlink"/>
                </a:solidFill>
                <a:highlight>
                  <a:srgbClr val="FFFFFF"/>
                </a:highlight>
                <a:hlinkClick r:id="rId24"/>
              </a:rPr>
              <a:t>III Congreso Internacional sobre Liderazgo Educativo</a:t>
            </a:r>
            <a:r>
              <a:rPr b="1" lang="es-ES" sz="800">
                <a:solidFill>
                  <a:srgbClr val="212121"/>
                </a:solidFill>
                <a:highlight>
                  <a:srgbClr val="FFFFFF"/>
                </a:highlight>
              </a:rPr>
              <a:t>. </a:t>
            </a:r>
            <a:r>
              <a:rPr lang="es-ES" sz="800">
                <a:solidFill>
                  <a:srgbClr val="212121"/>
                </a:solidFill>
                <a:highlight>
                  <a:srgbClr val="FFFFFF"/>
                </a:highlight>
              </a:rPr>
              <a:t>Forum sobre soluciones eficaces para los desafíos globales a lo largo del mundo. 7-13 septiembre</a:t>
            </a:r>
            <a:endParaRPr b="0" i="0" sz="800" u="none" cap="none" strike="noStrike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146050" lvl="0" marL="180975" marR="0" rtl="0" algn="just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800"/>
              <a:buFont typeface="Arial"/>
              <a:buChar char="●"/>
            </a:pPr>
            <a:r>
              <a:rPr b="1" i="0" lang="es-ES" sz="800" u="sng" cap="none" strike="noStrike">
                <a:solidFill>
                  <a:schemeClr val="hlink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25"/>
              </a:rPr>
              <a:t>XIX Jornadas de Innovación Docente e Investigación Educativa de la Universidad de Zaragoza</a:t>
            </a:r>
            <a:r>
              <a:rPr b="0" i="0" lang="es-ES" sz="80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. 30 septiembre y 1 octubre. Paraninfo</a:t>
            </a:r>
            <a:endParaRPr b="0" i="0" sz="800" u="none" cap="none" strike="noStrike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146050" lvl="0" marL="180975" marR="0" rtl="0" algn="just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800"/>
              <a:buChar char="●"/>
            </a:pPr>
            <a:r>
              <a:rPr b="1" lang="es-ES" sz="800" u="sng">
                <a:solidFill>
                  <a:schemeClr val="hlink"/>
                </a:solidFill>
                <a:highlight>
                  <a:srgbClr val="FFFFFF"/>
                </a:highlight>
                <a:hlinkClick r:id="rId26"/>
              </a:rPr>
              <a:t>International Congress on Motivation in Physical Education and Sport: Advances in Theory, Research and Practice</a:t>
            </a:r>
            <a:r>
              <a:rPr lang="es-ES" sz="800">
                <a:solidFill>
                  <a:srgbClr val="333333"/>
                </a:solidFill>
                <a:highlight>
                  <a:srgbClr val="FFFFFF"/>
                </a:highlight>
              </a:rPr>
              <a:t>. 1-2 cotubre, Facultad de Educación Unizar</a:t>
            </a:r>
            <a:endParaRPr sz="8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-146050" lvl="0" marL="180975" marR="0" rtl="0" algn="just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800"/>
              <a:buFont typeface="Arial"/>
              <a:buChar char="●"/>
            </a:pPr>
            <a:r>
              <a:rPr b="1" i="0" lang="es-ES" sz="800" u="sng" cap="none" strike="noStrike">
                <a:solidFill>
                  <a:schemeClr val="hlink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27"/>
              </a:rPr>
              <a:t>VIII Congreso Internacional de Innovación Docente en Educación Superior (CIDICO)</a:t>
            </a:r>
            <a:r>
              <a:rPr b="0" i="0" lang="es-ES" sz="80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. 9-13 noviembre, Madrid</a:t>
            </a:r>
            <a:endParaRPr b="0" i="0" sz="800" u="none" cap="none" strike="noStrike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146050" lvl="0" marL="180975" marR="0" rtl="0" algn="just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800"/>
              <a:buFont typeface="Arial"/>
              <a:buChar char="●"/>
            </a:pPr>
            <a:r>
              <a:rPr b="1" i="0" lang="es-ES" sz="800" u="sng" cap="none" strike="noStrike">
                <a:solidFill>
                  <a:schemeClr val="hlink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28"/>
              </a:rPr>
              <a:t>VIII Congreso Mundial con Infancia y Adolescencia</a:t>
            </a:r>
            <a:r>
              <a:rPr b="0" i="0" lang="es-ES" sz="80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. 20-27 noviembre, online</a:t>
            </a:r>
            <a:endParaRPr b="0" i="0" sz="800" u="none" cap="none" strike="noStrike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146050" lvl="0" marL="180975" marR="0" rtl="0" algn="just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800"/>
              <a:buChar char="●"/>
            </a:pPr>
            <a:r>
              <a:rPr b="1" lang="es-ES" sz="800" u="sng">
                <a:solidFill>
                  <a:schemeClr val="hlink"/>
                </a:solidFill>
                <a:highlight>
                  <a:srgbClr val="FFFFFF"/>
                </a:highlight>
                <a:hlinkClick r:id="rId29"/>
              </a:rPr>
              <a:t>XVII Congreso Internacional de Teoría de la Educación</a:t>
            </a:r>
            <a:r>
              <a:rPr lang="es-ES" sz="800">
                <a:solidFill>
                  <a:srgbClr val="333333"/>
                </a:solidFill>
                <a:highlight>
                  <a:srgbClr val="FFFFFF"/>
                </a:highlight>
              </a:rPr>
              <a:t>. Envío de propuestas hasta el 15 de diciembre. 7-9 julio de 2027, Santiago de Compostela</a:t>
            </a:r>
            <a:endParaRPr sz="8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-146050" lvl="0" marL="180975" marR="0" rtl="0" algn="just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800"/>
              <a:buFont typeface="Arial"/>
              <a:buChar char="●"/>
            </a:pPr>
            <a:r>
              <a:rPr b="1" i="0" lang="es-ES" sz="800" u="sng" cap="none" strike="noStrike">
                <a:solidFill>
                  <a:schemeClr val="hlink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0"/>
              </a:rPr>
              <a:t>20th International Conference on Education and Innovation</a:t>
            </a:r>
            <a:r>
              <a:rPr b="0" i="0" lang="es-ES" sz="800" u="none" cap="none" strike="noStrike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. 21-23  junio de 2027. Olomouc (Chequia).</a:t>
            </a:r>
            <a:endParaRPr b="0" i="0" sz="800" u="none" cap="none" strike="noStrike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259450" y="6529424"/>
            <a:ext cx="3214200" cy="51360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s-ES" sz="1200" u="none" cap="none" strike="noStrike">
                <a:solidFill>
                  <a:srgbClr val="2F5496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INFORMACIÓN Y ACTIVIDADES DE INTERÉS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40800" lvl="0" marL="180000" marR="0" rtl="0" algn="just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800"/>
              <a:buFont typeface="Arial"/>
              <a:buChar char="●"/>
            </a:pPr>
            <a:r>
              <a:rPr lang="es-ES" sz="800">
                <a:solidFill>
                  <a:schemeClr val="dk1"/>
                </a:solidFill>
              </a:rPr>
              <a:t>Consulta en nuestra web las </a:t>
            </a:r>
            <a:r>
              <a:rPr b="1" lang="es-ES" sz="800">
                <a:solidFill>
                  <a:schemeClr val="dk1"/>
                </a:solidFill>
              </a:rPr>
              <a:t>guías</a:t>
            </a:r>
            <a:r>
              <a:rPr b="1" lang="es-ES" sz="800">
                <a:solidFill>
                  <a:schemeClr val="dk1"/>
                </a:solidFill>
              </a:rPr>
              <a:t> informativas de </a:t>
            </a:r>
            <a:r>
              <a:rPr b="1" lang="es-ES" sz="800" u="sng">
                <a:solidFill>
                  <a:schemeClr val="hlink"/>
                </a:solidFill>
                <a:hlinkClick r:id="rId31"/>
              </a:rPr>
              <a:t>Grado</a:t>
            </a:r>
            <a:r>
              <a:rPr lang="es-ES" sz="800">
                <a:solidFill>
                  <a:schemeClr val="hlink"/>
                </a:solidFill>
                <a:uFill>
                  <a:noFill/>
                </a:uFill>
                <a:hlinkClick r:id="rId32"/>
              </a:rPr>
              <a:t> </a:t>
            </a:r>
            <a:r>
              <a:rPr lang="es-ES" sz="800">
                <a:solidFill>
                  <a:schemeClr val="dk1"/>
                </a:solidFill>
              </a:rPr>
              <a:t>y </a:t>
            </a:r>
            <a:r>
              <a:rPr b="1" lang="es-ES" sz="800" u="sng">
                <a:solidFill>
                  <a:schemeClr val="hlink"/>
                </a:solidFill>
                <a:hlinkClick r:id="rId33"/>
              </a:rPr>
              <a:t>Máster</a:t>
            </a:r>
            <a:endParaRPr b="1" sz="800">
              <a:solidFill>
                <a:schemeClr val="dk1"/>
              </a:solidFill>
            </a:endParaRPr>
          </a:p>
          <a:p>
            <a:pPr indent="-140800" lvl="0" marL="180000" marR="0" rtl="0" algn="just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800"/>
              <a:buFont typeface="Arial"/>
              <a:buChar char="●"/>
            </a:pPr>
            <a:r>
              <a:rPr b="1" lang="es-ES" sz="800">
                <a:solidFill>
                  <a:schemeClr val="dk1"/>
                </a:solidFill>
              </a:rPr>
              <a:t>Plan de orientación universitaria y mentoría</a:t>
            </a:r>
            <a:r>
              <a:rPr lang="es-ES" sz="800">
                <a:solidFill>
                  <a:schemeClr val="dk1"/>
                </a:solidFill>
              </a:rPr>
              <a:t>: Visualiza el </a:t>
            </a:r>
            <a:r>
              <a:rPr b="1" lang="es-ES" sz="800">
                <a:solidFill>
                  <a:schemeClr val="dk1"/>
                </a:solidFill>
              </a:rPr>
              <a:t>convocatoria</a:t>
            </a:r>
            <a:r>
              <a:rPr lang="es-ES" sz="800">
                <a:solidFill>
                  <a:schemeClr val="dk1"/>
                </a:solidFill>
              </a:rPr>
              <a:t> por curso y grupo en el siguiente </a:t>
            </a:r>
            <a:r>
              <a:rPr lang="es-ES" sz="800" u="sng">
                <a:solidFill>
                  <a:schemeClr val="hlink"/>
                </a:solidFill>
                <a:hlinkClick r:id="rId34"/>
              </a:rPr>
              <a:t>enlace</a:t>
            </a:r>
            <a:endParaRPr sz="800">
              <a:solidFill>
                <a:schemeClr val="dk1"/>
              </a:solidFill>
            </a:endParaRPr>
          </a:p>
          <a:p>
            <a:pPr indent="-140800" lvl="0" marL="180000" marR="0" rtl="0" algn="just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s-ES" sz="800">
                <a:solidFill>
                  <a:schemeClr val="dk1"/>
                </a:solidFill>
              </a:rPr>
              <a:t>Universitarios por la Infancia: </a:t>
            </a:r>
            <a:r>
              <a:rPr b="1" lang="es-ES" sz="800" u="sng">
                <a:solidFill>
                  <a:schemeClr val="hlink"/>
                </a:solidFill>
                <a:hlinkClick r:id="rId35"/>
              </a:rPr>
              <a:t>Voluntariado de estudiantado universitario en centros escolares (curso 2026-27)</a:t>
            </a:r>
            <a:r>
              <a:rPr lang="es-ES" sz="800">
                <a:solidFill>
                  <a:schemeClr val="dk1"/>
                </a:solidFill>
              </a:rPr>
              <a:t>. Posibilidad de solicitar hasta 1 ECTS. Plazo límite para apuntarse: 22 de septiembre de 2026</a:t>
            </a:r>
            <a:endParaRPr sz="800">
              <a:solidFill>
                <a:schemeClr val="dk1"/>
              </a:solidFill>
            </a:endParaRPr>
          </a:p>
          <a:p>
            <a:pPr indent="-140800" lvl="0" marL="180000" marR="0" rtl="0" algn="just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800"/>
              <a:buFont typeface="Arial"/>
              <a:buChar char="●"/>
            </a:pPr>
            <a:r>
              <a:rPr b="0" i="0" lang="es-E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Fundación Adecco: Abierto plazo convocatoria curso 2026-2027 </a:t>
            </a:r>
            <a:r>
              <a:rPr b="1" i="0" lang="es-E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6"/>
              </a:rPr>
              <a:t>Becas Proyecto UNIDOS para alumnado/a con discapacidad</a:t>
            </a:r>
            <a:r>
              <a:rPr b="0" i="0" lang="es-E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Del 15 de junio al 30 de septiembre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40800" lvl="0" marL="180000" marR="0" rtl="0" algn="just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s-ES" sz="800">
                <a:solidFill>
                  <a:schemeClr val="dk1"/>
                </a:solidFill>
              </a:rPr>
              <a:t>Fundación Ibercaja: </a:t>
            </a:r>
            <a:r>
              <a:rPr b="1" lang="es-ES" sz="800" u="sng">
                <a:solidFill>
                  <a:schemeClr val="hlink"/>
                </a:solidFill>
                <a:hlinkClick r:id="rId37"/>
              </a:rPr>
              <a:t>Programa de Emprendimiento Universitario: Impulsa tu territorio</a:t>
            </a:r>
            <a:r>
              <a:rPr lang="es-ES" sz="800">
                <a:solidFill>
                  <a:schemeClr val="dk1"/>
                </a:solidFill>
              </a:rPr>
              <a:t>. Del 02 de octubre al 31 de diciembre</a:t>
            </a:r>
            <a:endParaRPr sz="800">
              <a:solidFill>
                <a:schemeClr val="dk1"/>
              </a:solidFill>
            </a:endParaRPr>
          </a:p>
          <a:p>
            <a:pPr indent="-146050" lvl="0" marL="180975" marR="11325" rtl="0" algn="just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800"/>
              <a:buFont typeface="Arial"/>
              <a:buChar char="●"/>
            </a:pPr>
            <a:r>
              <a:rPr b="1" i="0" lang="es-ES" sz="800" u="sng" cap="none" strike="noStrike">
                <a:solidFill>
                  <a:schemeClr val="hlink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  <a:hlinkClick r:id="rId38"/>
              </a:rPr>
              <a:t>XIV edición de los Premios al Voluntariado Universitario</a:t>
            </a:r>
            <a:r>
              <a:rPr b="0" i="0" lang="es-ES" sz="800" u="none" cap="none" strike="noStrike">
                <a:solidFill>
                  <a:srgbClr val="333333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. Candidaturas hasta el 30 de octubre</a:t>
            </a:r>
            <a:endParaRPr b="0" i="0" sz="800" u="none" cap="none" strike="noStrike">
              <a:solidFill>
                <a:srgbClr val="333333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146050" lvl="0" marL="180975" marR="11325" rtl="0" algn="just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800"/>
              <a:buChar char="●"/>
            </a:pPr>
            <a:r>
              <a:rPr b="1" lang="es-ES" sz="800" u="sng">
                <a:solidFill>
                  <a:schemeClr val="hlink"/>
                </a:solidFill>
                <a:highlight>
                  <a:schemeClr val="lt1"/>
                </a:highlight>
                <a:hlinkClick r:id="rId39"/>
              </a:rPr>
              <a:t>Folleto informativo institucional del Código Ético de la Universidad de Zaragoza</a:t>
            </a:r>
            <a:r>
              <a:rPr lang="es-ES" sz="800">
                <a:solidFill>
                  <a:srgbClr val="333333"/>
                </a:solidFill>
                <a:highlight>
                  <a:schemeClr val="lt1"/>
                </a:highlight>
              </a:rPr>
              <a:t>: Este recurso resume las pautas de conducta y los principios éticos para nuestra comunidad</a:t>
            </a:r>
            <a:endParaRPr sz="800">
              <a:solidFill>
                <a:srgbClr val="333333"/>
              </a:solidFill>
              <a:highlight>
                <a:schemeClr val="lt1"/>
              </a:highlight>
            </a:endParaRPr>
          </a:p>
          <a:p>
            <a:pPr indent="-146050" lvl="0" marL="180975" marR="11325" rtl="0" algn="just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800"/>
              <a:buChar char="●"/>
            </a:pPr>
            <a:r>
              <a:rPr lang="es-ES" sz="800">
                <a:solidFill>
                  <a:srgbClr val="333333"/>
                </a:solidFill>
                <a:highlight>
                  <a:schemeClr val="lt1"/>
                </a:highlight>
              </a:rPr>
              <a:t>La </a:t>
            </a:r>
            <a:r>
              <a:rPr b="1" lang="es-ES" sz="800">
                <a:solidFill>
                  <a:srgbClr val="333333"/>
                </a:solidFill>
                <a:highlight>
                  <a:schemeClr val="lt1"/>
                </a:highlight>
              </a:rPr>
              <a:t>Sociedad Aragonesa de Profesores de Matemáticas</a:t>
            </a:r>
            <a:r>
              <a:rPr lang="es-ES" sz="800">
                <a:solidFill>
                  <a:srgbClr val="333333"/>
                </a:solidFill>
                <a:highlight>
                  <a:schemeClr val="lt1"/>
                </a:highlight>
              </a:rPr>
              <a:t> (SAPM) ha publicado un </a:t>
            </a:r>
            <a:r>
              <a:rPr lang="es-ES" sz="800" u="sng">
                <a:solidFill>
                  <a:schemeClr val="hlink"/>
                </a:solidFill>
                <a:highlight>
                  <a:schemeClr val="lt1"/>
                </a:highlight>
                <a:hlinkClick r:id="rId40"/>
              </a:rPr>
              <a:t>artículo</a:t>
            </a:r>
            <a:r>
              <a:rPr lang="es-ES" sz="800">
                <a:solidFill>
                  <a:schemeClr val="hlink"/>
                </a:solidFill>
                <a:highlight>
                  <a:schemeClr val="lt1"/>
                </a:highlight>
                <a:uFill>
                  <a:noFill/>
                </a:uFill>
                <a:hlinkClick r:id="rId41"/>
              </a:rPr>
              <a:t> </a:t>
            </a:r>
            <a:r>
              <a:rPr lang="es-ES" sz="800">
                <a:solidFill>
                  <a:srgbClr val="333333"/>
                </a:solidFill>
                <a:highlight>
                  <a:schemeClr val="lt1"/>
                </a:highlight>
              </a:rPr>
              <a:t>en su boletín bimensual Entorno Abierto sobre el </a:t>
            </a:r>
            <a:r>
              <a:rPr b="1" lang="es-ES" sz="800">
                <a:solidFill>
                  <a:srgbClr val="333333"/>
                </a:solidFill>
                <a:highlight>
                  <a:schemeClr val="lt1"/>
                </a:highlight>
              </a:rPr>
              <a:t>Premio Facultad de Educación 2026</a:t>
            </a:r>
            <a:endParaRPr b="1" sz="800">
              <a:solidFill>
                <a:srgbClr val="333333"/>
              </a:solidFill>
              <a:highlight>
                <a:schemeClr val="lt1"/>
              </a:highlight>
            </a:endParaRPr>
          </a:p>
          <a:p>
            <a:pPr indent="0" lvl="0" marL="0" marR="11325" rtl="0" algn="just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1" i="0" sz="9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11324" rtl="0" algn="just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s-ES" sz="9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BIBLIOTECA: </a:t>
            </a:r>
            <a:endParaRPr b="1" i="0" sz="9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11324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s-ES" sz="900" u="none" cap="none" strike="noStrike">
                <a:solidFill>
                  <a:srgbClr val="31538F"/>
                </a:solidFill>
                <a:latin typeface="Arial"/>
                <a:ea typeface="Arial"/>
                <a:cs typeface="Arial"/>
                <a:sym typeface="Arial"/>
              </a:rPr>
              <a:t>En este boletín os recomendamos las siguientes propuestas:</a:t>
            </a:r>
            <a:endParaRPr b="0" i="0" sz="900" u="none" cap="none" strike="noStrike">
              <a:solidFill>
                <a:srgbClr val="31538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46051" lvl="0" marL="180000" marR="0" rtl="0" algn="just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●"/>
            </a:pPr>
            <a:r>
              <a:rPr b="1" lang="es-ES" sz="800" u="sng">
                <a:solidFill>
                  <a:schemeClr val="hlink"/>
                </a:solidFill>
                <a:hlinkClick r:id="rId42"/>
              </a:rPr>
              <a:t>APCs</a:t>
            </a:r>
            <a:r>
              <a:rPr b="1" lang="es-ES" sz="800">
                <a:solidFill>
                  <a:schemeClr val="hlink"/>
                </a:solidFill>
                <a:uFill>
                  <a:noFill/>
                </a:uFill>
                <a:hlinkClick r:id="rId43"/>
              </a:rPr>
              <a:t> </a:t>
            </a:r>
            <a:r>
              <a:rPr lang="es-ES" sz="800"/>
              <a:t>disponibles de la editorial </a:t>
            </a:r>
            <a:r>
              <a:rPr b="1" lang="es-ES" sz="800"/>
              <a:t>Springer </a:t>
            </a:r>
            <a:r>
              <a:rPr lang="es-ES" sz="800"/>
              <a:t>        </a:t>
            </a:r>
            <a:endParaRPr sz="800"/>
          </a:p>
          <a:p>
            <a:pPr indent="-146051" lvl="0" marL="180000" marR="0" rtl="0" algn="just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●"/>
            </a:pPr>
            <a:r>
              <a:rPr lang="es-ES" sz="800"/>
              <a:t>II Ciclo </a:t>
            </a:r>
            <a:r>
              <a:rPr lang="es-ES" sz="800" u="sng">
                <a:solidFill>
                  <a:schemeClr val="hlink"/>
                </a:solidFill>
                <a:hlinkClick r:id="rId44"/>
              </a:rPr>
              <a:t>Formación</a:t>
            </a:r>
            <a:r>
              <a:rPr lang="es-ES" sz="800">
                <a:solidFill>
                  <a:schemeClr val="hlink"/>
                </a:solidFill>
                <a:uFill>
                  <a:noFill/>
                </a:uFill>
                <a:hlinkClick r:id="rId45"/>
              </a:rPr>
              <a:t> </a:t>
            </a:r>
            <a:r>
              <a:rPr lang="es-ES" sz="800"/>
              <a:t>online </a:t>
            </a:r>
            <a:r>
              <a:rPr b="1" lang="es-ES" sz="800"/>
              <a:t>Web of Science</a:t>
            </a:r>
            <a:r>
              <a:rPr lang="es-ES" sz="800"/>
              <a:t> (15-17/09/2026): </a:t>
            </a:r>
            <a:endParaRPr sz="800"/>
          </a:p>
          <a:p>
            <a:pPr indent="-146051" lvl="0" marL="180000" marR="0" rtl="0" algn="just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●"/>
            </a:pPr>
            <a:r>
              <a:rPr lang="es-ES" sz="800"/>
              <a:t>Por qué el </a:t>
            </a:r>
            <a:r>
              <a:rPr b="1" lang="es-ES" sz="800" u="sng">
                <a:solidFill>
                  <a:schemeClr val="hlink"/>
                </a:solidFill>
                <a:hlinkClick r:id="rId46"/>
              </a:rPr>
              <a:t>impacto científico</a:t>
            </a:r>
            <a:r>
              <a:rPr lang="es-ES" sz="800"/>
              <a:t> es más que una simple cuestión de números</a:t>
            </a:r>
            <a:endParaRPr sz="800"/>
          </a:p>
        </p:txBody>
      </p:sp>
      <p:grpSp>
        <p:nvGrpSpPr>
          <p:cNvPr id="102" name="Google Shape;102;p1"/>
          <p:cNvGrpSpPr/>
          <p:nvPr/>
        </p:nvGrpSpPr>
        <p:grpSpPr>
          <a:xfrm>
            <a:off x="3648461" y="1411633"/>
            <a:ext cx="2960738" cy="6877477"/>
            <a:chOff x="3697301" y="1385193"/>
            <a:chExt cx="3063361" cy="9290122"/>
          </a:xfrm>
        </p:grpSpPr>
        <p:sp>
          <p:nvSpPr>
            <p:cNvPr id="103" name="Google Shape;103;p1"/>
            <p:cNvSpPr/>
            <p:nvPr/>
          </p:nvSpPr>
          <p:spPr>
            <a:xfrm>
              <a:off x="3788862" y="1413715"/>
              <a:ext cx="2971800" cy="9261600"/>
            </a:xfrm>
            <a:prstGeom prst="rect">
              <a:avLst/>
            </a:prstGeom>
            <a:solidFill>
              <a:srgbClr val="FBE4D4"/>
            </a:solidFill>
            <a:ln cap="flat" cmpd="sng" w="12700">
              <a:solidFill>
                <a:srgbClr val="31538F"/>
              </a:solidFill>
              <a:prstDash val="solid"/>
              <a:miter lim="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1"/>
                <a:buFont typeface="Arial"/>
                <a:buNone/>
              </a:pPr>
              <a:r>
                <a:t/>
              </a:r>
              <a:endParaRPr b="0" i="0" sz="100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3697301" y="1413708"/>
              <a:ext cx="2908800" cy="39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24150" rtl="0" algn="ctr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1"/>
                <a:buFont typeface="Arial"/>
                <a:buNone/>
              </a:pPr>
              <a:r>
                <a:rPr b="1" i="0" lang="es-ES" sz="1401" u="none" cap="none" strike="noStrike">
                  <a:solidFill>
                    <a:srgbClr val="2F5496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INFORMACIÓN FACULTAD </a:t>
              </a:r>
              <a:endParaRPr b="1" i="0" sz="1401" u="none" cap="none" strike="noStrike">
                <a:solidFill>
                  <a:srgbClr val="D8E2F3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grpSp>
          <p:nvGrpSpPr>
            <p:cNvPr id="105" name="Google Shape;105;p1"/>
            <p:cNvGrpSpPr/>
            <p:nvPr/>
          </p:nvGrpSpPr>
          <p:grpSpPr>
            <a:xfrm>
              <a:off x="3728765" y="1385193"/>
              <a:ext cx="2956017" cy="1237038"/>
              <a:chOff x="264479" y="8398307"/>
              <a:chExt cx="3414203" cy="1100469"/>
            </a:xfrm>
          </p:grpSpPr>
          <p:sp>
            <p:nvSpPr>
              <p:cNvPr id="106" name="Google Shape;106;p1"/>
              <p:cNvSpPr/>
              <p:nvPr/>
            </p:nvSpPr>
            <p:spPr>
              <a:xfrm>
                <a:off x="264479" y="8398307"/>
                <a:ext cx="3359700" cy="251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1"/>
                  <a:buFont typeface="Arial"/>
                  <a:buNone/>
                </a:pPr>
                <a:r>
                  <a:t/>
                </a:r>
                <a:endParaRPr b="0" i="0" sz="1401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" name="Google Shape;107;p1"/>
              <p:cNvSpPr/>
              <p:nvPr/>
            </p:nvSpPr>
            <p:spPr>
              <a:xfrm>
                <a:off x="287482" y="8806076"/>
                <a:ext cx="3391200" cy="69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1"/>
                  <a:buFont typeface="Arial"/>
                  <a:buNone/>
                </a:pPr>
                <a:r>
                  <a:rPr b="1" i="0" lang="es-ES" sz="1001" u="none" cap="none" strike="noStrike">
                    <a:solidFill>
                      <a:srgbClr val="2F5496"/>
                    </a:solidFill>
                    <a:latin typeface="Arial"/>
                    <a:ea typeface="Arial"/>
                    <a:cs typeface="Arial"/>
                    <a:sym typeface="Arial"/>
                  </a:rPr>
                  <a:t>INFORMACIÓN SOBRE INNOVACIÓN E INVESTIGACIÓN</a:t>
                </a:r>
                <a:endParaRPr b="0" i="0" sz="1401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900"/>
                  <a:buFont typeface="Arial"/>
                  <a:buNone/>
                </a:pPr>
                <a:r>
                  <a:rPr b="0" i="0" lang="es-ES" sz="1100" u="sng" cap="none" strike="noStrike">
                    <a:solidFill>
                      <a:schemeClr val="hlink"/>
                    </a:solidFill>
                    <a:latin typeface="Helvetica Neue"/>
                    <a:ea typeface="Helvetica Neue"/>
                    <a:cs typeface="Helvetica Neue"/>
                    <a:sym typeface="Helvetica Neue"/>
                    <a:hlinkClick r:id="rId47"/>
                  </a:rPr>
                  <a:t>Innova.Investiga.Educa</a:t>
                </a:r>
                <a:endParaRPr b="0" i="0" sz="1601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8" name="Google Shape;108;p1"/>
            <p:cNvSpPr/>
            <p:nvPr/>
          </p:nvSpPr>
          <p:spPr>
            <a:xfrm>
              <a:off x="3865473" y="2978624"/>
              <a:ext cx="2727000" cy="114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1"/>
                <a:buFont typeface="Arial"/>
                <a:buNone/>
              </a:pPr>
              <a:r>
                <a:rPr b="1" i="0" lang="es-ES" sz="1001" u="none" cap="none" strike="noStrike">
                  <a:solidFill>
                    <a:srgbClr val="2F5496"/>
                  </a:solidFill>
                  <a:latin typeface="Arial"/>
                  <a:ea typeface="Arial"/>
                  <a:cs typeface="Arial"/>
                  <a:sym typeface="Arial"/>
                </a:rPr>
                <a:t>INFORMACIÓN ADMINISTRATIVA</a:t>
              </a:r>
              <a:endParaRPr b="1" i="0" sz="1001" u="none" cap="none" strike="noStrike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1"/>
                <a:buFont typeface="Arial"/>
                <a:buNone/>
              </a:pPr>
              <a:r>
                <a:t/>
              </a:r>
              <a:endParaRPr b="1" i="0" sz="1001" u="none" cap="none" strike="noStrike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63585" lvl="0" marL="269999" marR="0" rtl="0" algn="l">
                <a:lnSpc>
                  <a:spcPct val="107000"/>
                </a:lnSpc>
                <a:spcBef>
                  <a:spcPts val="15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Helvetica Neue"/>
                <a:buChar char="●"/>
              </a:pPr>
              <a:r>
                <a:rPr b="0" i="0" lang="es-ES" sz="900" u="sng" cap="none" strike="noStrike">
                  <a:solidFill>
                    <a:schemeClr val="hlink"/>
                  </a:solidFill>
                  <a:latin typeface="Helvetica Neue"/>
                  <a:ea typeface="Helvetica Neue"/>
                  <a:cs typeface="Helvetica Neue"/>
                  <a:sym typeface="Helvetica Neue"/>
                  <a:hlinkClick r:id="rId48"/>
                </a:rPr>
                <a:t>Becas y ayudas</a:t>
              </a:r>
              <a:endParaRPr b="0" i="0" sz="9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indent="-263585" lvl="0" marL="269999" marR="0" rtl="0" algn="l">
                <a:lnSpc>
                  <a:spcPct val="107000"/>
                </a:lnSpc>
                <a:spcBef>
                  <a:spcPts val="15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Helvetica Neue"/>
                <a:buChar char="●"/>
              </a:pPr>
              <a:r>
                <a:rPr b="0" i="0" lang="es-ES" sz="900" u="sng" cap="none" strike="noStrike">
                  <a:solidFill>
                    <a:schemeClr val="hlink"/>
                  </a:solidFill>
                  <a:latin typeface="Helvetica Neue"/>
                  <a:ea typeface="Helvetica Neue"/>
                  <a:cs typeface="Helvetica Neue"/>
                  <a:sym typeface="Helvetica Neue"/>
                  <a:hlinkClick r:id="rId49"/>
                </a:rPr>
                <a:t>Impresos y formularios para diversos trámites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63585" lvl="0" marL="269999" marR="0" rtl="0" algn="l">
                <a:lnSpc>
                  <a:spcPct val="107000"/>
                </a:lnSpc>
                <a:spcBef>
                  <a:spcPts val="150"/>
                </a:spcBef>
                <a:spcAft>
                  <a:spcPts val="0"/>
                </a:spcAft>
                <a:buClr>
                  <a:schemeClr val="hlink"/>
                </a:buClr>
                <a:buSzPts val="900"/>
                <a:buFont typeface="Helvetica Neue"/>
                <a:buChar char="●"/>
              </a:pPr>
              <a:r>
                <a:rPr b="0" i="0" lang="es-ES" sz="900" u="sng" cap="none" strike="noStrike">
                  <a:solidFill>
                    <a:schemeClr val="hlink"/>
                  </a:solidFill>
                  <a:latin typeface="Helvetica Neue"/>
                  <a:ea typeface="Helvetica Neue"/>
                  <a:cs typeface="Helvetica Neue"/>
                  <a:sym typeface="Helvetica Neue"/>
                  <a:hlinkClick r:id="rId50"/>
                </a:rPr>
                <a:t>Registro y administración electrónica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1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1"/>
                <a:buFont typeface="Arial"/>
                <a:buNone/>
              </a:pPr>
              <a:r>
                <a:rPr b="1" i="0" lang="es-ES" sz="1001" u="none" cap="none" strike="noStrike">
                  <a:solidFill>
                    <a:srgbClr val="2F5496"/>
                  </a:solidFill>
                  <a:latin typeface="Arial"/>
                  <a:ea typeface="Arial"/>
                  <a:cs typeface="Arial"/>
                  <a:sym typeface="Arial"/>
                </a:rPr>
                <a:t>    PROYECCIÓN SOCIAL Y CULTURAL</a:t>
              </a:r>
              <a:endParaRPr b="0" i="0" sz="1001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09" name="Google Shape;109;p1"/>
          <p:cNvSpPr txBox="1"/>
          <p:nvPr/>
        </p:nvSpPr>
        <p:spPr>
          <a:xfrm>
            <a:off x="3785200" y="7581025"/>
            <a:ext cx="2824200" cy="6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s-ES" sz="1000" u="sng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  <a:hlinkClick r:id="rId5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Programas "Del Cole al Grado" y "Del Aula al Máster"</a:t>
            </a:r>
            <a:r>
              <a:rPr b="1" i="0" lang="es-ES" sz="10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i="0" sz="10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1">
            <a:hlinkClick r:id="rId52"/>
          </p:cNvPr>
          <p:cNvPicPr preferRelativeResize="0"/>
          <p:nvPr/>
        </p:nvPicPr>
        <p:blipFill rotWithShape="1">
          <a:blip r:embed="rId53">
            <a:alphaModFix/>
          </a:blip>
          <a:srcRect b="0" l="0" r="0" t="0"/>
          <a:stretch/>
        </p:blipFill>
        <p:spPr>
          <a:xfrm>
            <a:off x="4022061" y="4263019"/>
            <a:ext cx="2213514" cy="40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">
            <a:hlinkClick r:id="rId54"/>
          </p:cNvPr>
          <p:cNvPicPr preferRelativeResize="0"/>
          <p:nvPr/>
        </p:nvPicPr>
        <p:blipFill rotWithShape="1">
          <a:blip r:embed="rId55">
            <a:alphaModFix/>
          </a:blip>
          <a:srcRect b="0" l="0" r="0" t="0"/>
          <a:stretch/>
        </p:blipFill>
        <p:spPr>
          <a:xfrm>
            <a:off x="4124725" y="4899977"/>
            <a:ext cx="2008177" cy="944243"/>
          </a:xfrm>
          <a:prstGeom prst="rect">
            <a:avLst/>
          </a:prstGeom>
          <a:noFill/>
          <a:ln cap="flat" cmpd="sng" w="12700">
            <a:solidFill>
              <a:srgbClr val="31538F"/>
            </a:solidFill>
            <a:prstDash val="solid"/>
            <a:miter lim="0"/>
            <a:headEnd len="sm" w="sm" type="none"/>
            <a:tailEnd len="sm" w="sm" type="none"/>
          </a:ln>
        </p:spPr>
      </p:pic>
      <p:sp>
        <p:nvSpPr>
          <p:cNvPr id="112" name="Google Shape;112;p1"/>
          <p:cNvSpPr/>
          <p:nvPr/>
        </p:nvSpPr>
        <p:spPr>
          <a:xfrm>
            <a:off x="3648550" y="8608400"/>
            <a:ext cx="3097500" cy="1520100"/>
          </a:xfrm>
          <a:prstGeom prst="rect">
            <a:avLst/>
          </a:prstGeom>
          <a:noFill/>
          <a:ln cap="flat" cmpd="sng" w="19050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1"/>
              <a:buFont typeface="Arial"/>
              <a:buNone/>
            </a:pPr>
            <a:r>
              <a:rPr b="1" i="0" lang="es-E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AVISO:</a:t>
            </a:r>
            <a:r>
              <a:rPr b="0" i="0" lang="es-ES" sz="11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s-ES" sz="11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6"/>
              </a:rPr>
              <a:t> 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s-ES" sz="9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r>
              <a:rPr b="0" i="0" lang="es-ES" sz="7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e puede consultar este boletín y anteriores en el siguiente enlace: </a:t>
            </a:r>
            <a:r>
              <a:rPr b="0" i="0" lang="es-ES" sz="7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7"/>
              </a:rPr>
              <a:t>Facultad de Educación</a:t>
            </a:r>
            <a:endParaRPr b="0" baseline="30000" i="0" sz="7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s-ES" sz="7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Las actividades que se quieran incluir en este Boletín deberán ser comunicadas  por email a </a:t>
            </a:r>
            <a:r>
              <a:rPr b="0" i="0" lang="es-ES" sz="700" u="sng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  <a:hlinkClick r:id="rId5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boletin.feducacion@unizar.es</a:t>
            </a:r>
            <a:r>
              <a:rPr b="0" i="0" lang="es-ES" sz="7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, antes de las 8:00 horas cada viernes lectivo.</a:t>
            </a:r>
            <a:endParaRPr b="0" i="0" sz="7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s-ES" sz="7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Está recibiendo este mensaje como miembro de la </a:t>
            </a:r>
            <a:r>
              <a:rPr b="0" i="0" lang="es-ES" sz="700" u="sng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  <a:hlinkClick r:id="rId5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lista de distribución PDI/PAS</a:t>
            </a:r>
            <a:r>
              <a:rPr b="0" i="0" lang="es-ES" sz="700" u="sng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/Estudiante </a:t>
            </a:r>
            <a:r>
              <a:rPr b="0" i="0" lang="es-ES" sz="7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de la Facultad de Educación,Universidad de Zaragoza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1">
            <a:hlinkClick r:id="rId60"/>
          </p:cNvPr>
          <p:cNvPicPr preferRelativeResize="0"/>
          <p:nvPr/>
        </p:nvPicPr>
        <p:blipFill rotWithShape="1">
          <a:blip r:embed="rId61">
            <a:alphaModFix/>
          </a:blip>
          <a:srcRect b="0" l="0" r="0" t="0"/>
          <a:stretch/>
        </p:blipFill>
        <p:spPr>
          <a:xfrm>
            <a:off x="6270648" y="471623"/>
            <a:ext cx="353775" cy="341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">
            <a:hlinkClick r:id="rId62"/>
          </p:cNvPr>
          <p:cNvPicPr preferRelativeResize="0"/>
          <p:nvPr/>
        </p:nvPicPr>
        <p:blipFill rotWithShape="1">
          <a:blip r:embed="rId63">
            <a:alphaModFix/>
          </a:blip>
          <a:srcRect b="0" l="0" r="0" t="0"/>
          <a:stretch/>
        </p:blipFill>
        <p:spPr>
          <a:xfrm>
            <a:off x="4608210" y="6239677"/>
            <a:ext cx="1041226" cy="104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Personalizados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2070E"/>
      </a:hlink>
      <a:folHlink>
        <a:srgbClr val="0020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