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PROPUESTA DE ACTUACIÓN CONTRA LA PRECARIEDAD EN LA INVESTIGACIÓN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PLATAFORMA POR LA DIGNIDAD EN LA INVESTIGACIÓN UNIVERSIDAD DE ZARAGOZA                        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59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Financiación estable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Este tipo de estructura precisa de una financiación estable, definida en los presupuestos generales del estado, incrementándose anualmente hasta alcanzar a corto plazo la media de inversión de la U.E. y mantener su ritmo de crecimiento.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71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Eliminación trabas burocráticas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i="1" dirty="0"/>
              <a:t>Eliminación de la restricción en los Planes nacionales de I+D de contratación de personal de plantilla</a:t>
            </a:r>
          </a:p>
          <a:p>
            <a:pPr lvl="1"/>
            <a:r>
              <a:rPr lang="es-ES" dirty="0"/>
              <a:t>Convocatoria Plan Nacional:</a:t>
            </a:r>
          </a:p>
          <a:p>
            <a:pPr lvl="2"/>
            <a:r>
              <a:rPr lang="es-ES" dirty="0"/>
              <a:t>Art. 7: Requisitos específicos del personal investigador.</a:t>
            </a:r>
          </a:p>
          <a:p>
            <a:pPr lvl="2"/>
            <a:r>
              <a:rPr lang="es-ES" dirty="0"/>
              <a:t>2. Requisitos del personal del equipo de investigación: </a:t>
            </a:r>
          </a:p>
          <a:p>
            <a:pPr lvl="2"/>
            <a:r>
              <a:rPr lang="es-ES" dirty="0"/>
              <a:t>c) No estar contratado con cargo a los fondos obtenidos en convocatorias de los planes estatales de Investigación Científica y Técnica y de Innovación 2013-2016 y 2017-2020, </a:t>
            </a:r>
          </a:p>
          <a:p>
            <a:pPr lvl="3"/>
            <a:r>
              <a:rPr lang="es-ES" dirty="0"/>
              <a:t>Art. 9. Conceptos susceptibles de ayuda:</a:t>
            </a:r>
          </a:p>
          <a:p>
            <a:pPr lvl="2"/>
            <a:r>
              <a:rPr lang="es-ES" dirty="0"/>
              <a:t>a) Gastos de personal: personal de nueva contratación (incluyendo salarios y cuotas de la Seguridad Social). No se financiarán los costes del personal fijo vinculado funcionarial, estatutaria o contractualmente a la entidad beneficiaria</a:t>
            </a:r>
          </a:p>
        </p:txBody>
      </p:sp>
    </p:spTree>
    <p:extLst>
      <p:ext uri="{BB962C8B-B14F-4D97-AF65-F5344CB8AC3E}">
        <p14:creationId xmlns:p14="http://schemas.microsoft.com/office/powerpoint/2010/main" val="106002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Eliminación trabas burocráticas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/>
              <a:t>Eliminación de la restricción en la solicitud de proyectos como IP</a:t>
            </a:r>
          </a:p>
          <a:p>
            <a:pPr lvl="1"/>
            <a:r>
              <a:rPr lang="es-ES" dirty="0"/>
              <a:t>Estructurada en categorías, con un baremo bien definido a nivel nacional valorando objetivamente los méritos independientemente de dónde se hayan conseguido, y en todo caso primando la movilidad nacional e internacional.</a:t>
            </a:r>
          </a:p>
          <a:p>
            <a:r>
              <a:rPr lang="es-ES" b="1" i="1" dirty="0"/>
              <a:t>Potenciar la Internacionalización y favorecer el retorno posterior.</a:t>
            </a:r>
          </a:p>
        </p:txBody>
      </p:sp>
    </p:spTree>
    <p:extLst>
      <p:ext uri="{BB962C8B-B14F-4D97-AF65-F5344CB8AC3E}">
        <p14:creationId xmlns:p14="http://schemas.microsoft.com/office/powerpoint/2010/main" val="47602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Líneas de actuación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Universidades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Consejo de Dirección:</a:t>
            </a:r>
          </a:p>
          <a:p>
            <a:pPr lvl="2"/>
            <a:r>
              <a:rPr lang="es-ES" dirty="0"/>
              <a:t>Definición de la Plantilla Investigadora.</a:t>
            </a:r>
          </a:p>
          <a:p>
            <a:pPr lvl="2"/>
            <a:r>
              <a:rPr lang="es-ES" dirty="0"/>
              <a:t>Definición de la carrera profesional</a:t>
            </a:r>
          </a:p>
          <a:p>
            <a:pPr lvl="1"/>
            <a:r>
              <a:rPr lang="es-ES" dirty="0"/>
              <a:t>Consejo de Gobierno.</a:t>
            </a:r>
          </a:p>
          <a:p>
            <a:pPr lvl="1"/>
            <a:r>
              <a:rPr lang="es-ES" dirty="0"/>
              <a:t>Mesas de negociación.</a:t>
            </a:r>
          </a:p>
          <a:p>
            <a:r>
              <a:rPr lang="es-ES" b="1" dirty="0"/>
              <a:t>Gobiernos autonómicos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Incluir en el presupuesto parte de la financiación en investigación pase a capitulo I</a:t>
            </a:r>
          </a:p>
          <a:p>
            <a:pPr lvl="1"/>
            <a:r>
              <a:rPr lang="es-ES" dirty="0"/>
              <a:t>Creación de planes de Investigación a medio plazo donde haya una parte de financiación basal.</a:t>
            </a:r>
          </a:p>
          <a:p>
            <a:r>
              <a:rPr lang="es-ES" b="1" dirty="0"/>
              <a:t>Secretaría de Estado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Eliminación de trabas burocráticas.</a:t>
            </a:r>
          </a:p>
          <a:p>
            <a:pPr lvl="2"/>
            <a:r>
              <a:rPr lang="es-ES" dirty="0"/>
              <a:t>Eliminación de las condiciones restrictivas de los proyectos del ministerio que impiden:</a:t>
            </a:r>
          </a:p>
          <a:p>
            <a:pPr lvl="3"/>
            <a:r>
              <a:rPr lang="es-ES" dirty="0"/>
              <a:t>Utilización del dinero de la partida de personal para personal de plantilla.</a:t>
            </a:r>
          </a:p>
          <a:p>
            <a:pPr lvl="3"/>
            <a:r>
              <a:rPr lang="es-ES" dirty="0"/>
              <a:t>Personal haga labores fuera del proyecto</a:t>
            </a:r>
          </a:p>
          <a:p>
            <a:pPr lvl="2"/>
            <a:r>
              <a:rPr lang="es-ES" dirty="0"/>
              <a:t>Política de convocatorias que permita ejecutar el 100% del presupuesto</a:t>
            </a:r>
          </a:p>
        </p:txBody>
      </p:sp>
    </p:spTree>
    <p:extLst>
      <p:ext uri="{BB962C8B-B14F-4D97-AF65-F5344CB8AC3E}">
        <p14:creationId xmlns:p14="http://schemas.microsoft.com/office/powerpoint/2010/main" val="312925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Plataforma por la dignidad en la investigación </a:t>
            </a:r>
            <a:br>
              <a:rPr lang="es-ES" dirty="0"/>
            </a:br>
            <a:endParaRPr lang="es-ES" dirty="0"/>
          </a:p>
          <a:p>
            <a:r>
              <a:rPr lang="es-ES" dirty="0"/>
              <a:t>Web: http://investigaciondigna.unizar.es/</a:t>
            </a:r>
            <a:br>
              <a:rPr lang="es-ES" dirty="0"/>
            </a:br>
            <a:endParaRPr lang="es-ES" dirty="0"/>
          </a:p>
          <a:p>
            <a:r>
              <a:rPr lang="es-ES" dirty="0"/>
              <a:t> Email: investigaciondigna@unizar.es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015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Factores Importantes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Financiación en investigación, basada únicamente en proyectos temporales</a:t>
            </a:r>
          </a:p>
          <a:p>
            <a:r>
              <a:rPr lang="es-ES" dirty="0"/>
              <a:t>Contratación temporal y precaria. Imposibilidad de una carrera profesional y pérdida de derechos.</a:t>
            </a:r>
            <a:endParaRPr lang="en-GB" dirty="0"/>
          </a:p>
          <a:p>
            <a:r>
              <a:rPr lang="es-ES" dirty="0"/>
              <a:t>Investigación cortoplacista, fuga de cerebros, imposibilidad de atraer talento de fuera, perdida de conocimiento, desventajas en competencias fuera de España</a:t>
            </a:r>
            <a:endParaRPr lang="en-GB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949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 científico español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Sin Instituciones científicas sólidas</a:t>
            </a:r>
          </a:p>
          <a:p>
            <a:r>
              <a:rPr lang="es-ES" dirty="0"/>
              <a:t>Ignorado por los diferentes poderes económicos</a:t>
            </a:r>
          </a:p>
          <a:p>
            <a:r>
              <a:rPr lang="es-ES" dirty="0"/>
              <a:t>Totalmente vulnerable frente a la aleatoriedad política</a:t>
            </a:r>
          </a:p>
          <a:p>
            <a:r>
              <a:rPr lang="es-ES" dirty="0"/>
              <a:t>Fuerte inestabilidad presupuestaria. </a:t>
            </a:r>
          </a:p>
          <a:p>
            <a:r>
              <a:rPr lang="es-ES" dirty="0"/>
              <a:t>Carente de estrategias a medio y largo plazo</a:t>
            </a:r>
          </a:p>
          <a:p>
            <a:r>
              <a:rPr lang="es-ES" dirty="0"/>
              <a:t>Burocracia rígida y anticuada que desconoce la ciencia que ha de gestionar.</a:t>
            </a:r>
          </a:p>
          <a:p>
            <a:r>
              <a:rPr lang="es-ES" dirty="0"/>
              <a:t>Legislación incapaz de asumir los retos que la investigación de hoy plantea </a:t>
            </a:r>
          </a:p>
          <a:p>
            <a:pPr marL="0" indent="0">
              <a:buNone/>
            </a:pPr>
            <a:r>
              <a:rPr lang="es-ES" b="1" i="1" dirty="0"/>
              <a:t>Su única forma de supervivencia se basa en el individualismo y la competencia desaforada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806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Art. 44  Constitución española </a:t>
            </a:r>
          </a:p>
          <a:p>
            <a:pPr lvl="1"/>
            <a:r>
              <a:rPr lang="es-ES" dirty="0"/>
              <a:t>2. Los poderes públicos promoverán la ciencia y la investigación científica y técnica en beneficio del interés general.</a:t>
            </a:r>
          </a:p>
          <a:p>
            <a:r>
              <a:rPr lang="es-ES" dirty="0"/>
              <a:t>Directiva 1999/70/CE del Consejo europeo sobre el trabajo de duración determinada</a:t>
            </a:r>
          </a:p>
          <a:p>
            <a:pPr lvl="1"/>
            <a:r>
              <a:rPr lang="es-ES" dirty="0"/>
              <a:t>Impide que los empleados con contrato de duración determinada reciban un trato menos favorable que el reservado a los empleados con contrato de duración indeterminada en situaciones comparables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792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Normativa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Carta social europea del investigador y código de conducta para la contratación de investigadores</a:t>
            </a:r>
          </a:p>
          <a:p>
            <a:pPr lvl="1"/>
            <a:r>
              <a:rPr lang="es-ES" dirty="0"/>
              <a:t>El rendimiento de los investigadores no se verá socavado por la inestabilidad de los contratos de empleo</a:t>
            </a:r>
          </a:p>
          <a:p>
            <a:pPr lvl="1"/>
            <a:r>
              <a:rPr lang="es-ES" dirty="0"/>
              <a:t>Las condiciones de financiación y/o salariales serán justas y atractivas con disposiciones de seguridad social adecuadas y equitativas.</a:t>
            </a:r>
          </a:p>
          <a:p>
            <a:pPr lvl="1"/>
            <a:r>
              <a:rPr lang="es-ES" dirty="0"/>
              <a:t>Se elaborarán estrategias de desarrollo profesional específica para los investigadores, incluidos los investigadores con contrato de duración determinada, que abarque todas las etapas de su carrera independientemente de su situación contractual</a:t>
            </a:r>
          </a:p>
        </p:txBody>
      </p:sp>
    </p:spTree>
    <p:extLst>
      <p:ext uri="{BB962C8B-B14F-4D97-AF65-F5344CB8AC3E}">
        <p14:creationId xmlns:p14="http://schemas.microsoft.com/office/powerpoint/2010/main" val="180542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Soluciones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Estrategia clara y decidida a medio y largo plazo apostando por los jóvenes investigadores y tecnólogos</a:t>
            </a:r>
          </a:p>
          <a:p>
            <a:r>
              <a:rPr lang="es-ES" dirty="0"/>
              <a:t>Estructura estable de personal de investigación con una carrera profesional bien definida</a:t>
            </a:r>
          </a:p>
          <a:p>
            <a:r>
              <a:rPr lang="es-ES" dirty="0"/>
              <a:t>Financiación estable, no  sujeta a programas temporales y proyectos competitivos para mantener dicha estructura.</a:t>
            </a:r>
          </a:p>
          <a:p>
            <a:r>
              <a:rPr lang="es-ES" dirty="0"/>
              <a:t>Restricción en los planes nacionales de contratación de personal de plantilla</a:t>
            </a:r>
          </a:p>
          <a:p>
            <a:r>
              <a:rPr lang="es-ES" dirty="0"/>
              <a:t>Potenciar la internacionalización  y favorecer el retorno posterior</a:t>
            </a:r>
          </a:p>
        </p:txBody>
      </p:sp>
    </p:spTree>
    <p:extLst>
      <p:ext uri="{BB962C8B-B14F-4D97-AF65-F5344CB8AC3E}">
        <p14:creationId xmlns:p14="http://schemas.microsoft.com/office/powerpoint/2010/main" val="316578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Propuesta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Creación de una plantilla estable investigadora.</a:t>
            </a:r>
          </a:p>
          <a:p>
            <a:pPr lvl="1"/>
            <a:r>
              <a:rPr lang="es-ES" dirty="0"/>
              <a:t>Parte Estructural: Definición por parte de las Universidades. Incremento del capítulo I por parte del estado para crear estos puestos estructurales.</a:t>
            </a:r>
          </a:p>
          <a:p>
            <a:pPr lvl="1"/>
            <a:r>
              <a:rPr lang="es-ES" dirty="0"/>
              <a:t>Parte Estable no fija (Proyectos): Utilización de la figura de Indefinido no fijo.</a:t>
            </a:r>
          </a:p>
          <a:p>
            <a:pPr lvl="1"/>
            <a:r>
              <a:rPr lang="es-ES" dirty="0"/>
              <a:t>Parte de la financiación estable para mantener la plantilla estructural y parte por proyectos competitivos.</a:t>
            </a:r>
          </a:p>
          <a:p>
            <a:r>
              <a:rPr lang="es-ES" dirty="0"/>
              <a:t>Carrera profesional: </a:t>
            </a:r>
            <a:r>
              <a:rPr lang="es-ES" dirty="0" err="1"/>
              <a:t>Pers</a:t>
            </a:r>
            <a:r>
              <a:rPr lang="es-ES" dirty="0"/>
              <a:t>. </a:t>
            </a:r>
            <a:r>
              <a:rPr lang="es-ES" dirty="0" err="1"/>
              <a:t>Admon</a:t>
            </a:r>
            <a:r>
              <a:rPr lang="es-ES" dirty="0"/>
              <a:t> y Servicios y </a:t>
            </a:r>
            <a:r>
              <a:rPr lang="es-ES" dirty="0" err="1"/>
              <a:t>Pers</a:t>
            </a:r>
            <a:r>
              <a:rPr lang="es-ES" dirty="0"/>
              <a:t>. Investigador</a:t>
            </a:r>
          </a:p>
          <a:p>
            <a:r>
              <a:rPr lang="es-ES" dirty="0"/>
              <a:t>Financiación adecuada</a:t>
            </a:r>
          </a:p>
          <a:p>
            <a:pPr lvl="1"/>
            <a:r>
              <a:rPr lang="es-ES" dirty="0"/>
              <a:t>Aumento de la inversión en </a:t>
            </a:r>
            <a:r>
              <a:rPr lang="es-ES" dirty="0" err="1"/>
              <a:t>I+D+i</a:t>
            </a:r>
            <a:endParaRPr lang="es-ES" dirty="0"/>
          </a:p>
          <a:p>
            <a:pPr lvl="1"/>
            <a:r>
              <a:rPr lang="es-ES" dirty="0"/>
              <a:t>Eliminación de las condiciones restrictivas de los proyectos del ministerio que impiden:</a:t>
            </a:r>
          </a:p>
          <a:p>
            <a:pPr lvl="2"/>
            <a:r>
              <a:rPr lang="es-ES" dirty="0"/>
              <a:t>Utilización del dinero de la partida de personal para personal de plantilla.</a:t>
            </a:r>
          </a:p>
          <a:p>
            <a:pPr lvl="2"/>
            <a:r>
              <a:rPr lang="es-ES" dirty="0"/>
              <a:t>Personal haga labores fuera del proyecto</a:t>
            </a:r>
          </a:p>
          <a:p>
            <a:pPr lvl="1"/>
            <a:r>
              <a:rPr lang="es-ES" dirty="0"/>
              <a:t>Política de convocatorias que permita ejecutar el 100% del presupuesto</a:t>
            </a:r>
          </a:p>
        </p:txBody>
      </p:sp>
    </p:spTree>
    <p:extLst>
      <p:ext uri="{BB962C8B-B14F-4D97-AF65-F5344CB8AC3E}">
        <p14:creationId xmlns:p14="http://schemas.microsoft.com/office/powerpoint/2010/main" val="73392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estable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2 niveles</a:t>
            </a:r>
          </a:p>
          <a:p>
            <a:pPr lvl="1"/>
            <a:r>
              <a:rPr lang="es-ES" dirty="0"/>
              <a:t>Una plantilla consolidada, (personal técnico, investigador y de gestión) dentro de las Universidades que cubra las necesidades básicas para un sistema de investigación estable y de calidad. Esta estructura debe tener un presupuesto estable, no asociado a programas temporales, dentro de los Presupuestos generales del estado y puestos definidos en las </a:t>
            </a:r>
            <a:r>
              <a:rPr lang="es-ES" dirty="0" err="1"/>
              <a:t>RPTs</a:t>
            </a:r>
            <a:r>
              <a:rPr lang="es-ES" dirty="0"/>
              <a:t> de los diferentes centros del Sistema de </a:t>
            </a:r>
            <a:r>
              <a:rPr lang="es-ES" dirty="0" err="1"/>
              <a:t>I+d+i</a:t>
            </a:r>
            <a:r>
              <a:rPr lang="es-ES" dirty="0"/>
              <a:t> nacional.</a:t>
            </a:r>
          </a:p>
          <a:p>
            <a:pPr lvl="1"/>
            <a:r>
              <a:rPr lang="es-ES" dirty="0"/>
              <a:t>Una plantilla estable de Investigación (personal técnico, investigador y de gestión) con personal indefinido no fijo; figuras definidas en la futura ley de ciencia y financiación estable, aunque no consolidada, asociada a proyectos de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183937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Carrera profesional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Estructurada en categorías, con un baremo bien definido a nivel nacional valorando objetivamente los méritos independientemente de dónde se hayan conseguido, y en todo caso primando la movilidad nacional e internacional</a:t>
            </a:r>
          </a:p>
        </p:txBody>
      </p:sp>
    </p:spTree>
    <p:extLst>
      <p:ext uri="{BB962C8B-B14F-4D97-AF65-F5344CB8AC3E}">
        <p14:creationId xmlns:p14="http://schemas.microsoft.com/office/powerpoint/2010/main" val="77726953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891</Words>
  <Application>Microsoft Macintosh PowerPoint</Application>
  <PresentationFormat>Panorámica</PresentationFormat>
  <Paragraphs>83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Espiral</vt:lpstr>
      <vt:lpstr>PROPUESTA DE ACTUACIÓN CONTRA LA PRECARIEDAD EN LA INVESTIGACIÓN</vt:lpstr>
      <vt:lpstr>Factores Importantes </vt:lpstr>
      <vt:lpstr>Sistema científico español</vt:lpstr>
      <vt:lpstr>Normativa</vt:lpstr>
      <vt:lpstr>Normativa</vt:lpstr>
      <vt:lpstr>Soluciones</vt:lpstr>
      <vt:lpstr>Propuesta</vt:lpstr>
      <vt:lpstr>Estructura estable</vt:lpstr>
      <vt:lpstr>Carrera profesional</vt:lpstr>
      <vt:lpstr>Financiación estable</vt:lpstr>
      <vt:lpstr>Eliminación trabas burocráticas</vt:lpstr>
      <vt:lpstr>Eliminación trabas burocráticas</vt:lpstr>
      <vt:lpstr>Líneas de actuación</vt:lpstr>
      <vt:lpstr>Gracias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ACTUACIÓN CONTRA LA PRECARIEDAD EN LA INVESTIGACIÓN</dc:title>
  <dc:creator>Usuario de Windows</dc:creator>
  <cp:lastModifiedBy>Usuario de Microsoft Office</cp:lastModifiedBy>
  <cp:revision>5</cp:revision>
  <dcterms:created xsi:type="dcterms:W3CDTF">2019-10-20T17:51:54Z</dcterms:created>
  <dcterms:modified xsi:type="dcterms:W3CDTF">2019-10-24T11:43:21Z</dcterms:modified>
</cp:coreProperties>
</file>