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813" r:id="rId2"/>
    <p:sldId id="814" r:id="rId3"/>
    <p:sldId id="815" r:id="rId4"/>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D4F"/>
    <a:srgbClr val="88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75" autoAdjust="0"/>
    <p:restoredTop sz="94660"/>
  </p:normalViewPr>
  <p:slideViewPr>
    <p:cSldViewPr snapToGrid="0">
      <p:cViewPr varScale="1">
        <p:scale>
          <a:sx n="127" d="100"/>
          <a:sy n="127" d="100"/>
        </p:scale>
        <p:origin x="184" y="6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D9712EF-2ED6-134D-BB35-C90DFA44E6D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a:extLst>
              <a:ext uri="{FF2B5EF4-FFF2-40B4-BE49-F238E27FC236}">
                <a16:creationId xmlns:a16="http://schemas.microsoft.com/office/drawing/2014/main" id="{1393AF31-E94F-8F47-BE18-93AFAFB73C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6DD7A2-CFBC-FB4A-9F92-9CA6D3B51704}" type="datetimeFigureOut">
              <a:rPr lang="es-ES" smtClean="0"/>
              <a:t>20/9/21</a:t>
            </a:fld>
            <a:endParaRPr lang="es-ES"/>
          </a:p>
        </p:txBody>
      </p:sp>
      <p:sp>
        <p:nvSpPr>
          <p:cNvPr id="4" name="Footer Placeholder 3">
            <a:extLst>
              <a:ext uri="{FF2B5EF4-FFF2-40B4-BE49-F238E27FC236}">
                <a16:creationId xmlns:a16="http://schemas.microsoft.com/office/drawing/2014/main" id="{4D3EE9C8-3FDF-5B46-8885-DA545C6F6BE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a:extLst>
              <a:ext uri="{FF2B5EF4-FFF2-40B4-BE49-F238E27FC236}">
                <a16:creationId xmlns:a16="http://schemas.microsoft.com/office/drawing/2014/main" id="{2CF1A546-6019-DD41-8547-B57843C08E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3061F1-EB2F-9F49-9AB3-8FF73D026AF1}" type="slidenum">
              <a:rPr lang="es-ES" smtClean="0"/>
              <a:t>‹#›</a:t>
            </a:fld>
            <a:endParaRPr lang="es-ES"/>
          </a:p>
        </p:txBody>
      </p:sp>
    </p:spTree>
    <p:extLst>
      <p:ext uri="{BB962C8B-B14F-4D97-AF65-F5344CB8AC3E}">
        <p14:creationId xmlns:p14="http://schemas.microsoft.com/office/powerpoint/2010/main" val="3613825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95C8A-C15C-4AA6-95E1-00EBA5A9A15A}" type="datetimeFigureOut">
              <a:rPr lang="es-ES" smtClean="0"/>
              <a:t>20/9/21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813DD-DAAB-4354-8C0C-BEFED41B76FD}" type="slidenum">
              <a:rPr lang="es-ES" smtClean="0"/>
              <a:t>‹#›</a:t>
            </a:fld>
            <a:endParaRPr lang="es-ES"/>
          </a:p>
        </p:txBody>
      </p:sp>
    </p:spTree>
    <p:extLst>
      <p:ext uri="{BB962C8B-B14F-4D97-AF65-F5344CB8AC3E}">
        <p14:creationId xmlns:p14="http://schemas.microsoft.com/office/powerpoint/2010/main" val="38384208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2965341" y="2153978"/>
            <a:ext cx="5535386" cy="1244712"/>
          </a:xfrm>
          <a:prstGeom prst="rect">
            <a:avLst/>
          </a:prstGeom>
        </p:spPr>
        <p:txBody>
          <a:bodyPr vert="horz" lIns="91440" tIns="45720" rIns="91440" bIns="45720" rtlCol="0" anchor="t">
            <a:noAutofit/>
          </a:bodyPr>
          <a:lstStyle>
            <a:lvl1pPr algn="l">
              <a:defRPr sz="3800"/>
            </a:lvl1pPr>
          </a:lstStyle>
          <a:p>
            <a:r>
              <a:rPr lang="es-ES" dirty="0"/>
              <a:t>Haga clic para modificar el estilo de título del patrón</a:t>
            </a:r>
            <a:endParaRPr lang="en-US" dirty="0"/>
          </a:p>
        </p:txBody>
      </p:sp>
      <p:sp>
        <p:nvSpPr>
          <p:cNvPr id="24" name="Marcador de contenido 23"/>
          <p:cNvSpPr>
            <a:spLocks noGrp="1"/>
          </p:cNvSpPr>
          <p:nvPr>
            <p:ph sz="quarter" idx="10" hasCustomPrompt="1"/>
          </p:nvPr>
        </p:nvSpPr>
        <p:spPr>
          <a:xfrm>
            <a:off x="2973506" y="1726425"/>
            <a:ext cx="5535386" cy="353002"/>
          </a:xfrm>
        </p:spPr>
        <p:txBody>
          <a:bodyPr/>
          <a:lstStyle>
            <a:lvl1pPr marL="0" indent="0">
              <a:buNone/>
              <a:defRPr sz="2800">
                <a:solidFill>
                  <a:srgbClr val="122D4F"/>
                </a:solidFill>
              </a:defRPr>
            </a:lvl1pPr>
          </a:lstStyle>
          <a:p>
            <a:pPr lvl="0"/>
            <a:r>
              <a:rPr lang="es-ES" dirty="0" err="1"/>
              <a:t>Author</a:t>
            </a:r>
            <a:endParaRPr lang="es-ES" dirty="0"/>
          </a:p>
        </p:txBody>
      </p:sp>
      <p:sp>
        <p:nvSpPr>
          <p:cNvPr id="25" name="Marcador de contenido 23"/>
          <p:cNvSpPr>
            <a:spLocks noGrp="1"/>
          </p:cNvSpPr>
          <p:nvPr>
            <p:ph sz="quarter" idx="11" hasCustomPrompt="1"/>
          </p:nvPr>
        </p:nvSpPr>
        <p:spPr>
          <a:xfrm>
            <a:off x="2973506" y="3473241"/>
            <a:ext cx="5535386" cy="353002"/>
          </a:xfrm>
        </p:spPr>
        <p:txBody>
          <a:bodyPr/>
          <a:lstStyle>
            <a:lvl1pPr marL="0" indent="0">
              <a:buNone/>
              <a:defRPr sz="2000">
                <a:solidFill>
                  <a:srgbClr val="122D4F"/>
                </a:solidFill>
              </a:defRPr>
            </a:lvl1pPr>
          </a:lstStyle>
          <a:p>
            <a:pPr lvl="0"/>
            <a:r>
              <a:rPr lang="es-ES" dirty="0"/>
              <a:t>20/05/2015</a:t>
            </a:r>
          </a:p>
        </p:txBody>
      </p:sp>
      <p:pic>
        <p:nvPicPr>
          <p:cNvPr id="6"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4" y="-314325"/>
            <a:ext cx="9140956" cy="6858000"/>
          </a:xfrm>
          <a:prstGeom prst="rect">
            <a:avLst/>
          </a:prstGeom>
        </p:spPr>
      </p:pic>
    </p:spTree>
    <p:extLst>
      <p:ext uri="{BB962C8B-B14F-4D97-AF65-F5344CB8AC3E}">
        <p14:creationId xmlns:p14="http://schemas.microsoft.com/office/powerpoint/2010/main" val="426245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s-ES" dirty="0"/>
              <a:t>Haga clic para modificar </a:t>
            </a:r>
            <a:br>
              <a:rPr lang="es-ES" dirty="0"/>
            </a:br>
            <a:r>
              <a:rPr lang="es-ES" dirty="0"/>
              <a:t>el estilo de título del patrón</a:t>
            </a:r>
            <a:endParaRPr lang="en-US" dirty="0"/>
          </a:p>
        </p:txBody>
      </p:sp>
      <p:sp>
        <p:nvSpPr>
          <p:cNvPr id="3" name="Vertical Text Placeholder 2"/>
          <p:cNvSpPr>
            <a:spLocks noGrp="1"/>
          </p:cNvSpPr>
          <p:nvPr>
            <p:ph type="body" orient="vert" idx="1"/>
          </p:nvPr>
        </p:nvSpPr>
        <p:spPr/>
        <p:txBody>
          <a:bodyPr vert="eaVert">
            <a:normAutofit/>
          </a:bodyPr>
          <a:lstStyle>
            <a:lvl1pPr>
              <a:defRPr sz="1600"/>
            </a:lvl1pPr>
            <a:lvl2pPr>
              <a:defRPr sz="1600"/>
            </a:lvl2pPr>
            <a:lvl3pPr>
              <a:defRPr sz="1600"/>
            </a:lvl3pPr>
            <a:lvl4pPr>
              <a:defRPr sz="1600"/>
            </a:lvl4pPr>
            <a:lvl5pPr>
              <a:defRPr sz="1600"/>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053834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830061" y="88788"/>
            <a:ext cx="1092994" cy="1000125"/>
          </a:xfrm>
          <a:prstGeom prst="rect">
            <a:avLst/>
          </a:prstGeom>
        </p:spPr>
      </p:pic>
      <p:sp>
        <p:nvSpPr>
          <p:cNvPr id="2" name="Vertical Title 1"/>
          <p:cNvSpPr>
            <a:spLocks noGrp="1"/>
          </p:cNvSpPr>
          <p:nvPr>
            <p:ph type="title" orient="vert" hasCustomPrompt="1"/>
          </p:nvPr>
        </p:nvSpPr>
        <p:spPr>
          <a:xfrm>
            <a:off x="6543675" y="273845"/>
            <a:ext cx="2126796" cy="4358879"/>
          </a:xfrm>
        </p:spPr>
        <p:txBody>
          <a:bodyPr vert="eaVert"/>
          <a:lstStyle>
            <a:lvl1pPr>
              <a:defRPr/>
            </a:lvl1pPr>
          </a:lstStyle>
          <a:p>
            <a:r>
              <a:rPr lang="es-ES" dirty="0"/>
              <a:t>Haga clic para modificar </a:t>
            </a:r>
            <a:br>
              <a:rPr lang="es-ES" dirty="0"/>
            </a:br>
            <a:r>
              <a:rPr lang="es-ES" dirty="0"/>
              <a:t>el estilo de título del patrón</a:t>
            </a:r>
            <a:endParaRPr lang="en-US" dirty="0"/>
          </a:p>
        </p:txBody>
      </p:sp>
      <p:sp>
        <p:nvSpPr>
          <p:cNvPr id="3" name="Vertical Text Placeholder 2"/>
          <p:cNvSpPr>
            <a:spLocks noGrp="1"/>
          </p:cNvSpPr>
          <p:nvPr>
            <p:ph type="body" orient="vert" idx="1"/>
          </p:nvPr>
        </p:nvSpPr>
        <p:spPr>
          <a:xfrm>
            <a:off x="628653" y="273845"/>
            <a:ext cx="5800725" cy="4358879"/>
          </a:xfrm>
        </p:spPr>
        <p:txBody>
          <a:bodyPr vert="eaVert">
            <a:normAutofit/>
          </a:bodyPr>
          <a:lstStyle>
            <a:lvl1pPr>
              <a:defRPr sz="1600"/>
            </a:lvl1pPr>
            <a:lvl2pPr>
              <a:defRPr sz="1600"/>
            </a:lvl2pPr>
            <a:lvl3pPr>
              <a:defRPr sz="1600"/>
            </a:lvl3pPr>
            <a:lvl4pPr>
              <a:defRPr sz="1600"/>
            </a:lvl4pPr>
            <a:lvl5pPr>
              <a:defRPr sz="1600"/>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103702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s-ES" dirty="0"/>
              <a:t>Haga clic para modificar </a:t>
            </a:r>
            <a:br>
              <a:rPr lang="es-ES" dirty="0"/>
            </a:br>
            <a:r>
              <a:rPr lang="es-ES" dirty="0"/>
              <a:t>el estilo de título del patrón</a:t>
            </a:r>
            <a:endParaRPr lang="en-US" dirty="0"/>
          </a:p>
        </p:txBody>
      </p:sp>
      <p:sp>
        <p:nvSpPr>
          <p:cNvPr id="3" name="Content Placeholder 2"/>
          <p:cNvSpPr>
            <a:spLocks noGrp="1"/>
          </p:cNvSpPr>
          <p:nvPr>
            <p:ph idx="1"/>
          </p:nvPr>
        </p:nvSpPr>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a:xfrm>
            <a:off x="628650" y="4866936"/>
            <a:ext cx="6400800" cy="174172"/>
          </a:xfrm>
        </p:spPr>
        <p:txBody>
          <a:bodyPr/>
          <a:lstStyle/>
          <a:p>
            <a:endParaRPr lang="es-ES"/>
          </a:p>
        </p:txBody>
      </p:sp>
      <p:sp>
        <p:nvSpPr>
          <p:cNvPr id="5" name="Footer Placeholder 4"/>
          <p:cNvSpPr>
            <a:spLocks noGrp="1"/>
          </p:cNvSpPr>
          <p:nvPr>
            <p:ph type="ftr" sz="quarter" idx="11"/>
          </p:nvPr>
        </p:nvSpPr>
        <p:spPr>
          <a:xfrm>
            <a:off x="628650" y="4632723"/>
            <a:ext cx="6400800" cy="225370"/>
          </a:xfrm>
        </p:spPr>
        <p:txBody>
          <a:bodyPr/>
          <a:lstStyle/>
          <a:p>
            <a:endParaRPr lang="es-ES"/>
          </a:p>
        </p:txBody>
      </p:sp>
      <p:sp>
        <p:nvSpPr>
          <p:cNvPr id="6" name="Slide Number Placeholder 5"/>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34596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6"/>
            <a:ext cx="7886700" cy="680186"/>
          </a:xfrm>
        </p:spPr>
        <p:txBody>
          <a:bodyPr anchor="t">
            <a:normAutofit/>
          </a:bodyPr>
          <a:lstStyle>
            <a:lvl1pPr>
              <a:defRPr sz="280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3888" y="2100263"/>
            <a:ext cx="7886700" cy="3148012"/>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el estilo de texto del patrón</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60165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s-ES" dirty="0"/>
              <a:t>Haga clic para modificar </a:t>
            </a:r>
            <a:br>
              <a:rPr lang="es-ES" dirty="0"/>
            </a:br>
            <a:r>
              <a:rPr lang="es-ES" dirty="0"/>
              <a:t>el estilo de título del patrón</a:t>
            </a:r>
            <a:endParaRPr lang="en-US" dirty="0"/>
          </a:p>
        </p:txBody>
      </p:sp>
      <p:sp>
        <p:nvSpPr>
          <p:cNvPr id="3" name="Content Placeholder 2"/>
          <p:cNvSpPr>
            <a:spLocks noGrp="1"/>
          </p:cNvSpPr>
          <p:nvPr>
            <p:ph sz="half" idx="1"/>
          </p:nvPr>
        </p:nvSpPr>
        <p:spPr>
          <a:xfrm>
            <a:off x="628650" y="1206275"/>
            <a:ext cx="3886200" cy="4042000"/>
          </a:xfr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4629150" y="1206275"/>
            <a:ext cx="3886200" cy="404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63179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4" y="273846"/>
            <a:ext cx="7085409" cy="994172"/>
          </a:xfrm>
        </p:spPr>
        <p:txBody>
          <a:bodyPr/>
          <a:lstStyle>
            <a:lvl1pPr>
              <a:defRPr/>
            </a:lvl1pPr>
          </a:lstStyle>
          <a:p>
            <a:r>
              <a:rPr lang="es-ES" dirty="0"/>
              <a:t>Haga clic para modificar </a:t>
            </a:r>
            <a:br>
              <a:rPr lang="es-ES" dirty="0"/>
            </a:br>
            <a:r>
              <a:rPr lang="es-ES" dirty="0"/>
              <a:t>el estilo de título del patrón</a:t>
            </a:r>
            <a:endParaRPr lang="en-US" dirty="0"/>
          </a:p>
        </p:txBody>
      </p:sp>
      <p:sp>
        <p:nvSpPr>
          <p:cNvPr id="3" name="Text Placeholder 2"/>
          <p:cNvSpPr>
            <a:spLocks noGrp="1"/>
          </p:cNvSpPr>
          <p:nvPr>
            <p:ph type="body" idx="1"/>
          </p:nvPr>
        </p:nvSpPr>
        <p:spPr>
          <a:xfrm>
            <a:off x="629842" y="1260872"/>
            <a:ext cx="3868340" cy="617934"/>
          </a:xfrm>
        </p:spPr>
        <p:txBody>
          <a:bodyPr anchor="ctr">
            <a:normAutofit/>
          </a:bodyPr>
          <a:lstStyle>
            <a:lvl1pPr marL="0" indent="0">
              <a:buNone/>
              <a:defRPr sz="1600" b="0">
                <a:solidFill>
                  <a:srgbClr val="88A0B8"/>
                </a:solidFill>
                <a:latin typeface="Arial Black" panose="020B0A04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Content Placeholder 3"/>
          <p:cNvSpPr>
            <a:spLocks noGrp="1"/>
          </p:cNvSpPr>
          <p:nvPr>
            <p:ph sz="half" idx="2"/>
          </p:nvPr>
        </p:nvSpPr>
        <p:spPr>
          <a:xfrm>
            <a:off x="629842" y="1878806"/>
            <a:ext cx="3868340" cy="3331369"/>
          </a:xfrm>
        </p:spPr>
        <p:txBody>
          <a:bodyPr>
            <a:normAutofit/>
          </a:bodyPr>
          <a:lstStyle>
            <a:lvl1pPr>
              <a:defRPr sz="1400"/>
            </a:lvl1pPr>
            <a:lvl2pPr>
              <a:defRPr sz="1400"/>
            </a:lvl2pPr>
            <a:lvl3pPr>
              <a:defRPr sz="1400"/>
            </a:lvl3pPr>
            <a:lvl4pPr>
              <a:defRPr sz="1400"/>
            </a:lvl4pPr>
            <a:lvl5pPr>
              <a:defRPr sz="1400"/>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Text Placeholder 4"/>
          <p:cNvSpPr>
            <a:spLocks noGrp="1"/>
          </p:cNvSpPr>
          <p:nvPr>
            <p:ph type="body" sz="quarter" idx="3"/>
          </p:nvPr>
        </p:nvSpPr>
        <p:spPr>
          <a:xfrm>
            <a:off x="4629153" y="1260872"/>
            <a:ext cx="3887391" cy="617934"/>
          </a:xfrm>
        </p:spPr>
        <p:txBody>
          <a:bodyPr anchor="ctr">
            <a:normAutofit/>
          </a:bodyPr>
          <a:lstStyle>
            <a:lvl1pPr marL="0" indent="0">
              <a:buNone/>
              <a:defRPr lang="es-ES" sz="1600" b="0" kern="1200" dirty="0" smtClean="0">
                <a:solidFill>
                  <a:srgbClr val="88A0B8"/>
                </a:solidFill>
                <a:latin typeface="Arial Black" panose="020B0A04020102020204" pitchFamily="34" charset="0"/>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Content Placeholder 5"/>
          <p:cNvSpPr>
            <a:spLocks noGrp="1"/>
          </p:cNvSpPr>
          <p:nvPr>
            <p:ph sz="quarter" idx="4"/>
          </p:nvPr>
        </p:nvSpPr>
        <p:spPr>
          <a:xfrm>
            <a:off x="4629153" y="1878806"/>
            <a:ext cx="3887391" cy="3331369"/>
          </a:xfrm>
        </p:spPr>
        <p:txBody>
          <a:bodyPr>
            <a:normAutofit/>
          </a:bodyPr>
          <a:lstStyle>
            <a:lvl1pPr>
              <a:defRPr sz="1400"/>
            </a:lvl1pPr>
            <a:lvl2pPr>
              <a:defRPr sz="1400"/>
            </a:lvl2pPr>
            <a:lvl3pPr>
              <a:defRPr sz="1400"/>
            </a:lvl3pPr>
            <a:lvl4pPr>
              <a:defRPr sz="1400"/>
            </a:lvl4pPr>
            <a:lvl5pPr>
              <a:defRPr sz="1400"/>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56523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s-ES" dirty="0"/>
              <a:t>Haga clic para modificar </a:t>
            </a:r>
            <a:br>
              <a:rPr lang="es-ES" dirty="0"/>
            </a:br>
            <a:r>
              <a:rPr lang="es-ES" dirty="0"/>
              <a:t>el estilo de título del patrón</a:t>
            </a:r>
            <a:endParaRPr lang="en-US" dirty="0"/>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249142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139052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740570"/>
            <a:ext cx="2949178" cy="802481"/>
          </a:xfrm>
        </p:spPr>
        <p:txBody>
          <a:bodyPr anchor="t">
            <a:normAutofit/>
          </a:bodyPr>
          <a:lstStyle>
            <a:lvl1pPr>
              <a:defRPr sz="1800"/>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3887391" y="740571"/>
            <a:ext cx="4629150" cy="4526754"/>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Text Placeholder 3"/>
          <p:cNvSpPr>
            <a:spLocks noGrp="1"/>
          </p:cNvSpPr>
          <p:nvPr>
            <p:ph type="body" sz="half" idx="2"/>
          </p:nvPr>
        </p:nvSpPr>
        <p:spPr>
          <a:xfrm>
            <a:off x="629841" y="1543051"/>
            <a:ext cx="2949178" cy="35403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el estilo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354090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740570"/>
            <a:ext cx="2949178" cy="802481"/>
          </a:xfrm>
        </p:spPr>
        <p:txBody>
          <a:bodyPr anchor="t">
            <a:normAutofit/>
          </a:bodyPr>
          <a:lstStyle>
            <a:lvl1pPr>
              <a:defRPr sz="1800"/>
            </a:lvl1pPr>
          </a:lstStyle>
          <a:p>
            <a:r>
              <a:rPr lang="es-ES" dirty="0"/>
              <a:t>Haga clic para modificar el estilo de título del patrón</a:t>
            </a:r>
            <a:endParaRPr lang="en-US" dirty="0"/>
          </a:p>
        </p:txBody>
      </p:sp>
      <p:sp>
        <p:nvSpPr>
          <p:cNvPr id="3" name="Picture Placeholder 2"/>
          <p:cNvSpPr>
            <a:spLocks noGrp="1" noChangeAspect="1"/>
          </p:cNvSpPr>
          <p:nvPr>
            <p:ph type="pic" idx="1"/>
          </p:nvPr>
        </p:nvSpPr>
        <p:spPr>
          <a:xfrm>
            <a:off x="3887391" y="740571"/>
            <a:ext cx="4629150" cy="4402929"/>
          </a:xfrm>
        </p:spPr>
        <p:txBody>
          <a:bodyPr anchor="t">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629841" y="1543051"/>
            <a:ext cx="2949178" cy="344346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el estilo de texto del patrón</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9A3C1E9-1E17-4B2D-975E-2F80F7CB45F8}" type="slidenum">
              <a:rPr lang="es-ES" smtClean="0"/>
              <a:t>‹#›</a:t>
            </a:fld>
            <a:endParaRPr lang="es-ES"/>
          </a:p>
        </p:txBody>
      </p:sp>
    </p:spTree>
    <p:extLst>
      <p:ext uri="{BB962C8B-B14F-4D97-AF65-F5344CB8AC3E}">
        <p14:creationId xmlns:p14="http://schemas.microsoft.com/office/powerpoint/2010/main" val="94871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96" y="0"/>
            <a:ext cx="9142208" cy="5143500"/>
          </a:xfrm>
          <a:prstGeom prst="rect">
            <a:avLst/>
          </a:prstGeom>
        </p:spPr>
      </p:pic>
      <p:sp>
        <p:nvSpPr>
          <p:cNvPr id="2" name="Title Placeholder 1"/>
          <p:cNvSpPr>
            <a:spLocks noGrp="1"/>
          </p:cNvSpPr>
          <p:nvPr>
            <p:ph type="title"/>
          </p:nvPr>
        </p:nvSpPr>
        <p:spPr>
          <a:xfrm>
            <a:off x="628653" y="133012"/>
            <a:ext cx="7070271" cy="994172"/>
          </a:xfrm>
          <a:prstGeom prst="rect">
            <a:avLst/>
          </a:prstGeom>
        </p:spPr>
        <p:txBody>
          <a:bodyPr vert="horz" lIns="91440" tIns="45720" rIns="91440" bIns="45720" rtlCol="0" anchor="t">
            <a:normAutofit/>
          </a:bodyPr>
          <a:lstStyle/>
          <a:p>
            <a:r>
              <a:rPr lang="es-ES" dirty="0"/>
              <a:t>Haga clic para modificar </a:t>
            </a:r>
            <a:br>
              <a:rPr lang="es-ES" dirty="0"/>
            </a:br>
            <a:r>
              <a:rPr lang="es-ES" dirty="0"/>
              <a:t>el estilo de título del patrón</a:t>
            </a:r>
            <a:endParaRPr lang="en-US" dirty="0"/>
          </a:p>
        </p:txBody>
      </p:sp>
      <p:sp>
        <p:nvSpPr>
          <p:cNvPr id="3" name="Text Placeholder 2"/>
          <p:cNvSpPr>
            <a:spLocks noGrp="1"/>
          </p:cNvSpPr>
          <p:nvPr>
            <p:ph type="body" idx="1"/>
          </p:nvPr>
        </p:nvSpPr>
        <p:spPr>
          <a:xfrm>
            <a:off x="628650" y="1175657"/>
            <a:ext cx="7886700" cy="396784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9" name="Slide Number Placeholder 5"/>
          <p:cNvSpPr txBox="1">
            <a:spLocks/>
          </p:cNvSpPr>
          <p:nvPr userDrawn="1"/>
        </p:nvSpPr>
        <p:spPr>
          <a:xfrm>
            <a:off x="7085078" y="4869656"/>
            <a:ext cx="2057400" cy="273844"/>
          </a:xfrm>
          <a:prstGeom prst="rect">
            <a:avLst/>
          </a:prstGeom>
        </p:spPr>
        <p:txBody>
          <a:bodyPr/>
          <a:lstStyle>
            <a:defPPr>
              <a:defRPr lang="es-ES"/>
            </a:defPPr>
            <a:lvl1pPr marL="0" algn="l" defTabSz="914400" rtl="0" eaLnBrk="1" latinLnBrk="0" hangingPunct="1">
              <a:defRPr sz="1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026923-C7E2-45C3-B29C-32230263B074}" type="slidenum">
              <a:rPr lang="es-ES" smtClean="0"/>
              <a:pPr/>
              <a:t>‹#›</a:t>
            </a:fld>
            <a:endParaRPr lang="es-ES"/>
          </a:p>
        </p:txBody>
      </p:sp>
      <p:sp>
        <p:nvSpPr>
          <p:cNvPr id="6" name="Slide Number Placeholder 5"/>
          <p:cNvSpPr>
            <a:spLocks noGrp="1"/>
          </p:cNvSpPr>
          <p:nvPr>
            <p:ph type="sldNum" sz="quarter" idx="4"/>
          </p:nvPr>
        </p:nvSpPr>
        <p:spPr>
          <a:xfrm>
            <a:off x="7085078" y="4869656"/>
            <a:ext cx="2057400" cy="273844"/>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59A3C1E9-1E17-4B2D-975E-2F80F7CB45F8}" type="slidenum">
              <a:rPr lang="es-ES" smtClean="0"/>
              <a:pPr/>
              <a:t>‹#›</a:t>
            </a:fld>
            <a:endParaRPr lang="es-ES"/>
          </a:p>
        </p:txBody>
      </p:sp>
      <p:sp>
        <p:nvSpPr>
          <p:cNvPr id="4" name="Date Placeholder 3"/>
          <p:cNvSpPr>
            <a:spLocks noGrp="1"/>
          </p:cNvSpPr>
          <p:nvPr>
            <p:ph type="dt" sz="half" idx="2"/>
          </p:nvPr>
        </p:nvSpPr>
        <p:spPr>
          <a:xfrm>
            <a:off x="123825" y="4878499"/>
            <a:ext cx="2057400" cy="174172"/>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endParaRPr lang="es-ES"/>
          </a:p>
        </p:txBody>
      </p:sp>
      <p:sp>
        <p:nvSpPr>
          <p:cNvPr id="5" name="Footer Placeholder 4"/>
          <p:cNvSpPr>
            <a:spLocks noGrp="1"/>
          </p:cNvSpPr>
          <p:nvPr>
            <p:ph type="ftr" sz="quarter" idx="3"/>
          </p:nvPr>
        </p:nvSpPr>
        <p:spPr>
          <a:xfrm>
            <a:off x="123825" y="4644286"/>
            <a:ext cx="3086100" cy="225370"/>
          </a:xfrm>
          <a:prstGeom prst="rect">
            <a:avLst/>
          </a:prstGeom>
        </p:spPr>
        <p:txBody>
          <a:bodyPr vert="horz" lIns="91440" tIns="45720" rIns="91440" bIns="45720" rtlCol="0" anchor="ctr"/>
          <a:lstStyle>
            <a:lvl1pPr algn="l">
              <a:defRPr sz="1400" b="1">
                <a:solidFill>
                  <a:schemeClr val="tx1">
                    <a:tint val="75000"/>
                  </a:schemeClr>
                </a:solidFill>
                <a:latin typeface="Arial" panose="020B0604020202020204" pitchFamily="34" charset="0"/>
                <a:cs typeface="Arial" panose="020B0604020202020204" pitchFamily="34" charset="0"/>
              </a:defRPr>
            </a:lvl1pPr>
          </a:lstStyle>
          <a:p>
            <a:endParaRPr lang="es-ES"/>
          </a:p>
        </p:txBody>
      </p:sp>
    </p:spTree>
    <p:extLst>
      <p:ext uri="{BB962C8B-B14F-4D97-AF65-F5344CB8AC3E}">
        <p14:creationId xmlns:p14="http://schemas.microsoft.com/office/powerpoint/2010/main" val="2494110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defTabSz="914400" rtl="0" eaLnBrk="1" latinLnBrk="0" hangingPunct="1">
        <a:lnSpc>
          <a:spcPct val="90000"/>
        </a:lnSpc>
        <a:spcBef>
          <a:spcPct val="0"/>
        </a:spcBef>
        <a:buNone/>
        <a:defRPr lang="en-US" sz="1800" b="0" kern="1200" dirty="0">
          <a:solidFill>
            <a:srgbClr val="323E4F"/>
          </a:solidFill>
          <a:latin typeface="Arial Black"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189035" y="1864552"/>
            <a:ext cx="8938260" cy="1244712"/>
          </a:xfrm>
        </p:spPr>
        <p:txBody>
          <a:bodyPr/>
          <a:lstStyle/>
          <a:p>
            <a:pPr algn="ctr"/>
            <a:r>
              <a:rPr lang="en-US" sz="3200" dirty="0" err="1">
                <a:solidFill>
                  <a:srgbClr val="C00000"/>
                </a:solidFill>
              </a:rPr>
              <a:t>QUbIT:Quantum</a:t>
            </a:r>
            <a:r>
              <a:rPr lang="en-US" sz="3200" dirty="0">
                <a:solidFill>
                  <a:srgbClr val="C00000"/>
                </a:solidFill>
              </a:rPr>
              <a:t> materials and Information Technology beamline</a:t>
            </a:r>
            <a:br>
              <a:rPr lang="en-US" sz="3200" dirty="0">
                <a:solidFill>
                  <a:srgbClr val="C00000"/>
                </a:solidFill>
              </a:rPr>
            </a:br>
            <a:r>
              <a:rPr lang="en-US" sz="3200" dirty="0">
                <a:solidFill>
                  <a:srgbClr val="C00000"/>
                </a:solidFill>
              </a:rPr>
              <a:t>(nano </a:t>
            </a:r>
            <a:r>
              <a:rPr lang="en-US" sz="3200" dirty="0" err="1">
                <a:solidFill>
                  <a:srgbClr val="C00000"/>
                </a:solidFill>
              </a:rPr>
              <a:t>XMCD&amp;coherent</a:t>
            </a:r>
            <a:r>
              <a:rPr lang="en-US" sz="3200" dirty="0">
                <a:solidFill>
                  <a:srgbClr val="C00000"/>
                </a:solidFill>
              </a:rPr>
              <a:t> imaging)  </a:t>
            </a:r>
            <a:br>
              <a:rPr lang="en-US" sz="3200" dirty="0">
                <a:solidFill>
                  <a:srgbClr val="C00000"/>
                </a:solidFill>
              </a:rPr>
            </a:br>
            <a:endParaRPr lang="en-US" sz="3200" dirty="0">
              <a:solidFill>
                <a:srgbClr val="C00000"/>
              </a:solidFill>
            </a:endParaRPr>
          </a:p>
        </p:txBody>
      </p:sp>
      <p:sp>
        <p:nvSpPr>
          <p:cNvPr id="4" name="Marcador de contenido 7">
            <a:extLst>
              <a:ext uri="{FF2B5EF4-FFF2-40B4-BE49-F238E27FC236}">
                <a16:creationId xmlns:a16="http://schemas.microsoft.com/office/drawing/2014/main" id="{E3E01C2E-4704-4D43-9DD4-7448179C4CAC}"/>
              </a:ext>
            </a:extLst>
          </p:cNvPr>
          <p:cNvSpPr txBox="1">
            <a:spLocks/>
          </p:cNvSpPr>
          <p:nvPr/>
        </p:nvSpPr>
        <p:spPr>
          <a:xfrm>
            <a:off x="1501509" y="3199901"/>
            <a:ext cx="6313312" cy="137266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22D4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rgbClr val="C00000"/>
                </a:solidFill>
              </a:rPr>
              <a:t>Proposer team:</a:t>
            </a:r>
          </a:p>
          <a:p>
            <a:r>
              <a:rPr lang="en-US" sz="1400" dirty="0">
                <a:solidFill>
                  <a:srgbClr val="C00000"/>
                </a:solidFill>
              </a:rPr>
              <a:t>SPs: Julio </a:t>
            </a:r>
            <a:r>
              <a:rPr lang="en-US" sz="1400" dirty="0" err="1">
                <a:solidFill>
                  <a:srgbClr val="C00000"/>
                </a:solidFill>
              </a:rPr>
              <a:t>Camarero</a:t>
            </a:r>
            <a:r>
              <a:rPr lang="en-US" sz="1400" dirty="0">
                <a:solidFill>
                  <a:srgbClr val="C00000"/>
                </a:solidFill>
              </a:rPr>
              <a:t> (UAM), Manuel Valvidares (ALBA)</a:t>
            </a:r>
          </a:p>
          <a:p>
            <a:r>
              <a:rPr lang="en-US" sz="1400" dirty="0">
                <a:solidFill>
                  <a:srgbClr val="C00000"/>
                </a:solidFill>
              </a:rPr>
              <a:t>Co-PIs: F. Bartolome (ICMA), P. </a:t>
            </a:r>
            <a:r>
              <a:rPr lang="en-US" sz="1400" dirty="0" err="1">
                <a:solidFill>
                  <a:srgbClr val="C00000"/>
                </a:solidFill>
              </a:rPr>
              <a:t>Perna</a:t>
            </a:r>
            <a:r>
              <a:rPr lang="en-US" sz="1400" dirty="0">
                <a:solidFill>
                  <a:srgbClr val="C00000"/>
                </a:solidFill>
              </a:rPr>
              <a:t> (IMDEA), J. </a:t>
            </a:r>
            <a:r>
              <a:rPr lang="en-US" sz="1400" dirty="0" err="1">
                <a:solidFill>
                  <a:srgbClr val="C00000"/>
                </a:solidFill>
              </a:rPr>
              <a:t>Fontcuberta</a:t>
            </a:r>
            <a:r>
              <a:rPr lang="en-US" sz="1400" dirty="0">
                <a:solidFill>
                  <a:srgbClr val="C00000"/>
                </a:solidFill>
              </a:rPr>
              <a:t> (ICMAB), S. Valenzuela (ICN2), P. </a:t>
            </a:r>
            <a:r>
              <a:rPr lang="en-US" sz="1400" dirty="0" err="1">
                <a:solidFill>
                  <a:srgbClr val="C00000"/>
                </a:solidFill>
              </a:rPr>
              <a:t>Gargiani</a:t>
            </a:r>
            <a:r>
              <a:rPr lang="en-US" sz="1400" dirty="0">
                <a:solidFill>
                  <a:srgbClr val="C00000"/>
                </a:solidFill>
              </a:rPr>
              <a:t> (ALBA), </a:t>
            </a:r>
            <a:r>
              <a:rPr lang="en-US" sz="1400" dirty="0" err="1">
                <a:solidFill>
                  <a:srgbClr val="C00000"/>
                </a:solidFill>
              </a:rPr>
              <a:t>J.Herrero</a:t>
            </a:r>
            <a:r>
              <a:rPr lang="en-US" sz="1400" dirty="0">
                <a:solidFill>
                  <a:srgbClr val="C00000"/>
                </a:solidFill>
              </a:rPr>
              <a:t> (ALBA), F. </a:t>
            </a:r>
            <a:r>
              <a:rPr lang="en-US" sz="1400" dirty="0" err="1">
                <a:solidFill>
                  <a:srgbClr val="C00000"/>
                </a:solidFill>
              </a:rPr>
              <a:t>Büttner</a:t>
            </a:r>
            <a:r>
              <a:rPr lang="en-US" sz="1400" dirty="0">
                <a:solidFill>
                  <a:srgbClr val="C00000"/>
                </a:solidFill>
              </a:rPr>
              <a:t> (HZB), A. Johnson (ICFO), A. Bedoya (MPI Halle), M. </a:t>
            </a:r>
            <a:r>
              <a:rPr lang="en-US" sz="1400" dirty="0" err="1">
                <a:solidFill>
                  <a:srgbClr val="C00000"/>
                </a:solidFill>
              </a:rPr>
              <a:t>Illyn</a:t>
            </a:r>
            <a:r>
              <a:rPr lang="en-US" sz="1400" dirty="0">
                <a:solidFill>
                  <a:srgbClr val="C00000"/>
                </a:solidFill>
              </a:rPr>
              <a:t> (CFM-EHU), Irene Calvo (</a:t>
            </a:r>
            <a:r>
              <a:rPr lang="en-US" sz="1400" dirty="0" err="1">
                <a:solidFill>
                  <a:srgbClr val="C00000"/>
                </a:solidFill>
              </a:rPr>
              <a:t>Argone</a:t>
            </a:r>
            <a:r>
              <a:rPr lang="en-US" sz="1400" dirty="0">
                <a:solidFill>
                  <a:srgbClr val="C00000"/>
                </a:solidFill>
              </a:rPr>
              <a:t> Lab)</a:t>
            </a:r>
          </a:p>
          <a:p>
            <a:r>
              <a:rPr lang="en-US" sz="1400" dirty="0">
                <a:solidFill>
                  <a:srgbClr val="C00000"/>
                </a:solidFill>
              </a:rPr>
              <a:t>(PI/contributors list could be increased for the final proposal)</a:t>
            </a:r>
          </a:p>
          <a:p>
            <a:r>
              <a:rPr lang="en-US" sz="1400" dirty="0">
                <a:solidFill>
                  <a:srgbClr val="C00000"/>
                </a:solidFill>
              </a:rPr>
              <a:t>SU: </a:t>
            </a:r>
            <a:r>
              <a:rPr lang="en-US" sz="1400" dirty="0">
                <a:solidFill>
                  <a:schemeClr val="tx1">
                    <a:lumMod val="50000"/>
                    <a:lumOff val="50000"/>
                  </a:schemeClr>
                </a:solidFill>
              </a:rPr>
              <a:t>See supporters list at</a:t>
            </a:r>
          </a:p>
          <a:p>
            <a:r>
              <a:rPr lang="en-US" sz="1400" dirty="0">
                <a:solidFill>
                  <a:schemeClr val="tx1">
                    <a:lumMod val="50000"/>
                    <a:lumOff val="50000"/>
                  </a:schemeClr>
                </a:solidFill>
              </a:rPr>
              <a:t>https://</a:t>
            </a:r>
            <a:r>
              <a:rPr lang="en-US" sz="1400" dirty="0" err="1">
                <a:solidFill>
                  <a:schemeClr val="tx1">
                    <a:lumMod val="50000"/>
                    <a:lumOff val="50000"/>
                  </a:schemeClr>
                </a:solidFill>
              </a:rPr>
              <a:t>docs.google.com</a:t>
            </a:r>
            <a:r>
              <a:rPr lang="en-US" sz="1400" dirty="0">
                <a:solidFill>
                  <a:schemeClr val="tx1">
                    <a:lumMod val="50000"/>
                    <a:lumOff val="50000"/>
                  </a:schemeClr>
                </a:solidFill>
              </a:rPr>
              <a:t>/document/d/1QmUDjLlldYxcUeHnO5C962bluM_hIIUCAFkPw4qHXRk/</a:t>
            </a:r>
            <a:r>
              <a:rPr lang="en-US" sz="1400" dirty="0" err="1">
                <a:solidFill>
                  <a:schemeClr val="tx1">
                    <a:lumMod val="50000"/>
                    <a:lumOff val="50000"/>
                  </a:schemeClr>
                </a:solidFill>
              </a:rPr>
              <a:t>edit?usp</a:t>
            </a:r>
            <a:r>
              <a:rPr lang="en-US" sz="1400" dirty="0">
                <a:solidFill>
                  <a:schemeClr val="tx1">
                    <a:lumMod val="50000"/>
                    <a:lumOff val="50000"/>
                  </a:schemeClr>
                </a:solidFill>
              </a:rPr>
              <a:t>=sharing</a:t>
            </a:r>
          </a:p>
          <a:p>
            <a:endParaRPr lang="en-US" sz="1400" dirty="0">
              <a:solidFill>
                <a:schemeClr val="tx1">
                  <a:lumMod val="50000"/>
                  <a:lumOff val="50000"/>
                </a:schemeClr>
              </a:solidFill>
            </a:endParaRPr>
          </a:p>
        </p:txBody>
      </p:sp>
      <p:sp>
        <p:nvSpPr>
          <p:cNvPr id="5" name="TextBox 4">
            <a:extLst>
              <a:ext uri="{FF2B5EF4-FFF2-40B4-BE49-F238E27FC236}">
                <a16:creationId xmlns:a16="http://schemas.microsoft.com/office/drawing/2014/main" id="{87BFABB0-BE42-9840-99E5-BABE724997A4}"/>
              </a:ext>
            </a:extLst>
          </p:cNvPr>
          <p:cNvSpPr txBox="1"/>
          <p:nvPr/>
        </p:nvSpPr>
        <p:spPr>
          <a:xfrm>
            <a:off x="3765176" y="4697506"/>
            <a:ext cx="0" cy="0"/>
          </a:xfrm>
          <a:prstGeom prst="rect">
            <a:avLst/>
          </a:prstGeom>
        </p:spPr>
        <p:txBody>
          <a:bodyPr vert="horz" wrap="none" lIns="91440" tIns="45720" rIns="91440" bIns="45720" rtlCol="0" anchor="t">
            <a:noAutofit/>
          </a:bodyPr>
          <a:lstStyle/>
          <a:p>
            <a:endParaRPr lang="en-ES"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3EF330F-FBEC-B64C-A7A6-E2DA1ADE2004}"/>
              </a:ext>
            </a:extLst>
          </p:cNvPr>
          <p:cNvSpPr txBox="1"/>
          <p:nvPr/>
        </p:nvSpPr>
        <p:spPr>
          <a:xfrm>
            <a:off x="4826000" y="4914900"/>
            <a:ext cx="0" cy="0"/>
          </a:xfrm>
          <a:prstGeom prst="rect">
            <a:avLst/>
          </a:prstGeom>
        </p:spPr>
        <p:txBody>
          <a:bodyPr vert="horz" wrap="none" lIns="91440" tIns="45720" rIns="91440" bIns="45720" rtlCol="0" anchor="t">
            <a:noAutofit/>
          </a:bodyPr>
          <a:lstStyle/>
          <a:p>
            <a:endParaRPr lang="en-ES" sz="2800" dirty="0">
              <a:latin typeface="Arial" panose="020B0604020202020204" pitchFamily="34" charset="0"/>
              <a:cs typeface="Arial" panose="020B0604020202020204" pitchFamily="34" charset="0"/>
            </a:endParaRPr>
          </a:p>
        </p:txBody>
      </p:sp>
      <p:sp>
        <p:nvSpPr>
          <p:cNvPr id="8" name="Título 5">
            <a:extLst>
              <a:ext uri="{FF2B5EF4-FFF2-40B4-BE49-F238E27FC236}">
                <a16:creationId xmlns:a16="http://schemas.microsoft.com/office/drawing/2014/main" id="{92EB54EE-2FF1-7540-B1C8-A33B616E2B3A}"/>
              </a:ext>
            </a:extLst>
          </p:cNvPr>
          <p:cNvSpPr txBox="1">
            <a:spLocks/>
          </p:cNvSpPr>
          <p:nvPr/>
        </p:nvSpPr>
        <p:spPr>
          <a:xfrm>
            <a:off x="2198256" y="12554"/>
            <a:ext cx="6511636" cy="124471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lang="en-US" sz="3800" b="0" kern="1200">
                <a:solidFill>
                  <a:srgbClr val="323E4F"/>
                </a:solidFill>
                <a:latin typeface="Arial Black" charset="0"/>
                <a:ea typeface="+mn-ea"/>
                <a:cs typeface="+mn-cs"/>
              </a:defRPr>
            </a:lvl1pPr>
          </a:lstStyle>
          <a:p>
            <a:pPr algn="ctr"/>
            <a:r>
              <a:rPr lang="en-GB" dirty="0">
                <a:solidFill>
                  <a:schemeClr val="tx1"/>
                </a:solidFill>
              </a:rPr>
              <a:t>Pre-Proposal Call 2020: </a:t>
            </a:r>
          </a:p>
        </p:txBody>
      </p:sp>
    </p:spTree>
    <p:extLst>
      <p:ext uri="{BB962C8B-B14F-4D97-AF65-F5344CB8AC3E}">
        <p14:creationId xmlns:p14="http://schemas.microsoft.com/office/powerpoint/2010/main" val="421057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263" y="45830"/>
            <a:ext cx="7714771" cy="994172"/>
          </a:xfrm>
        </p:spPr>
        <p:txBody>
          <a:bodyPr>
            <a:noAutofit/>
          </a:bodyPr>
          <a:lstStyle/>
          <a:p>
            <a:r>
              <a:rPr lang="en-US" sz="2600" dirty="0"/>
              <a:t>Beamline/Instrument Concept</a:t>
            </a:r>
            <a:br>
              <a:rPr lang="en-US" sz="2600" dirty="0"/>
            </a:br>
            <a:br>
              <a:rPr lang="en-US" sz="2400" dirty="0"/>
            </a:br>
            <a:br>
              <a:rPr lang="en-US" sz="2400" dirty="0"/>
            </a:br>
            <a:endParaRPr lang="en-US" sz="2400" dirty="0"/>
          </a:p>
        </p:txBody>
      </p:sp>
      <p:sp>
        <p:nvSpPr>
          <p:cNvPr id="6" name="Marcador de número de diapositiva 5"/>
          <p:cNvSpPr>
            <a:spLocks noGrp="1"/>
          </p:cNvSpPr>
          <p:nvPr>
            <p:ph type="sldNum" sz="quarter" idx="12"/>
          </p:nvPr>
        </p:nvSpPr>
        <p:spPr/>
        <p:txBody>
          <a:bodyPr/>
          <a:lstStyle/>
          <a:p>
            <a:fld id="{59A3C1E9-1E17-4B2D-975E-2F80F7CB45F8}" type="slidenum">
              <a:rPr lang="es-ES" smtClean="0"/>
              <a:t>2</a:t>
            </a:fld>
            <a:endParaRPr lang="es-ES" dirty="0"/>
          </a:p>
        </p:txBody>
      </p:sp>
      <p:sp>
        <p:nvSpPr>
          <p:cNvPr id="7" name="TextBox 6">
            <a:extLst>
              <a:ext uri="{FF2B5EF4-FFF2-40B4-BE49-F238E27FC236}">
                <a16:creationId xmlns:a16="http://schemas.microsoft.com/office/drawing/2014/main" id="{D094A0C7-38C5-B947-912A-8E0ABAECBECB}"/>
              </a:ext>
            </a:extLst>
          </p:cNvPr>
          <p:cNvSpPr txBox="1"/>
          <p:nvPr/>
        </p:nvSpPr>
        <p:spPr>
          <a:xfrm>
            <a:off x="270344" y="373083"/>
            <a:ext cx="8603311" cy="4662815"/>
          </a:xfrm>
          <a:prstGeom prst="rect">
            <a:avLst/>
          </a:prstGeom>
        </p:spPr>
        <p:txBody>
          <a:bodyPr vert="horz" wrap="square" lIns="91440" tIns="45720" rIns="91440" bIns="45720" rtlCol="0" anchor="t">
            <a:spAutoFit/>
          </a:bodyPr>
          <a:lstStyle/>
          <a:p>
            <a:r>
              <a:rPr lang="en-US" sz="1600" b="1" dirty="0">
                <a:latin typeface="Arial" panose="020B0604020202020204" pitchFamily="34" charset="0"/>
                <a:cs typeface="Arial" panose="020B0604020202020204" pitchFamily="34" charset="0"/>
              </a:rPr>
              <a:t>Name of the beamline: </a:t>
            </a:r>
            <a:r>
              <a:rPr lang="en-US" sz="1600" b="1" dirty="0" err="1">
                <a:solidFill>
                  <a:srgbClr val="C00000"/>
                </a:solidFill>
                <a:latin typeface="Arial" panose="020B0604020202020204" pitchFamily="34" charset="0"/>
                <a:cs typeface="Arial" panose="020B0604020202020204" pitchFamily="34" charset="0"/>
              </a:rPr>
              <a:t>QUbIT</a:t>
            </a:r>
            <a:r>
              <a:rPr lang="en-US" sz="1600" b="1" dirty="0">
                <a:solidFill>
                  <a:srgbClr val="C00000"/>
                </a:solidFill>
                <a:latin typeface="Arial" panose="020B0604020202020204" pitchFamily="34" charset="0"/>
                <a:cs typeface="Arial" panose="020B0604020202020204" pitchFamily="34" charset="0"/>
              </a:rPr>
              <a:t> : </a:t>
            </a:r>
            <a:r>
              <a:rPr lang="en-US" sz="1600" b="1" u="sng" dirty="0" err="1">
                <a:solidFill>
                  <a:srgbClr val="C00000"/>
                </a:solidFill>
                <a:latin typeface="Arial" panose="020B0604020202020204" pitchFamily="34" charset="0"/>
                <a:cs typeface="Arial" panose="020B0604020202020204" pitchFamily="34" charset="0"/>
              </a:rPr>
              <a:t>QU</a:t>
            </a:r>
            <a:r>
              <a:rPr lang="en-US" sz="1600" b="1" dirty="0" err="1">
                <a:solidFill>
                  <a:srgbClr val="C00000"/>
                </a:solidFill>
                <a:latin typeface="Arial" panose="020B0604020202020204" pitchFamily="34" charset="0"/>
                <a:cs typeface="Arial" panose="020B0604020202020204" pitchFamily="34" charset="0"/>
              </a:rPr>
              <a:t>antum</a:t>
            </a:r>
            <a:r>
              <a:rPr lang="en-US" sz="1600" b="1" dirty="0">
                <a:solidFill>
                  <a:srgbClr val="C00000"/>
                </a:solidFill>
                <a:latin typeface="Arial" panose="020B0604020202020204" pitchFamily="34" charset="0"/>
                <a:cs typeface="Arial" panose="020B0604020202020204" pitchFamily="34" charset="0"/>
              </a:rPr>
              <a:t> materials &amp; </a:t>
            </a:r>
            <a:r>
              <a:rPr lang="en-US" sz="1600" b="1" u="sng" dirty="0">
                <a:solidFill>
                  <a:srgbClr val="C00000"/>
                </a:solidFill>
                <a:latin typeface="Arial" panose="020B0604020202020204" pitchFamily="34" charset="0"/>
                <a:cs typeface="Arial" panose="020B0604020202020204" pitchFamily="34" charset="0"/>
              </a:rPr>
              <a:t>I</a:t>
            </a:r>
            <a:r>
              <a:rPr lang="en-US" sz="1600" b="1" dirty="0">
                <a:solidFill>
                  <a:srgbClr val="C00000"/>
                </a:solidFill>
                <a:latin typeface="Arial" panose="020B0604020202020204" pitchFamily="34" charset="0"/>
                <a:cs typeface="Arial" panose="020B0604020202020204" pitchFamily="34" charset="0"/>
              </a:rPr>
              <a:t>nformation </a:t>
            </a:r>
            <a:r>
              <a:rPr lang="en-US" sz="1600" b="1" u="sng" dirty="0">
                <a:solidFill>
                  <a:srgbClr val="C00000"/>
                </a:solidFill>
                <a:latin typeface="Arial" panose="020B0604020202020204" pitchFamily="34" charset="0"/>
                <a:cs typeface="Arial" panose="020B0604020202020204" pitchFamily="34" charset="0"/>
              </a:rPr>
              <a:t>T</a:t>
            </a:r>
            <a:r>
              <a:rPr lang="en-US" sz="1600" b="1" dirty="0">
                <a:solidFill>
                  <a:srgbClr val="C00000"/>
                </a:solidFill>
                <a:latin typeface="Arial" panose="020B0604020202020204" pitchFamily="34" charset="0"/>
                <a:cs typeface="Arial" panose="020B0604020202020204" pitchFamily="34" charset="0"/>
              </a:rPr>
              <a:t>echnology bl</a:t>
            </a:r>
          </a:p>
          <a:p>
            <a:r>
              <a:rPr lang="en-US" sz="1600" b="1" dirty="0">
                <a:latin typeface="Arial" panose="020B0604020202020204" pitchFamily="34" charset="0"/>
                <a:cs typeface="Arial" panose="020B0604020202020204" pitchFamily="34" charset="0"/>
              </a:rPr>
              <a:t>Beamline technique(s): </a:t>
            </a:r>
            <a:r>
              <a:rPr lang="en-US" sz="1600" b="1" dirty="0">
                <a:solidFill>
                  <a:srgbClr val="C00000"/>
                </a:solidFill>
                <a:latin typeface="Arial" panose="020B0604020202020204" pitchFamily="34" charset="0"/>
                <a:cs typeface="Arial" panose="020B0604020202020204" pitchFamily="34" charset="0"/>
              </a:rPr>
              <a:t>nano-</a:t>
            </a:r>
            <a:r>
              <a:rPr lang="en-US" sz="1600" b="1" dirty="0" err="1">
                <a:solidFill>
                  <a:srgbClr val="C00000"/>
                </a:solidFill>
                <a:latin typeface="Arial" panose="020B0604020202020204" pitchFamily="34" charset="0"/>
                <a:cs typeface="Arial" panose="020B0604020202020204" pitchFamily="34" charset="0"/>
              </a:rPr>
              <a:t>xas</a:t>
            </a:r>
            <a:r>
              <a:rPr lang="en-US" sz="1600" b="1" dirty="0">
                <a:solidFill>
                  <a:srgbClr val="C00000"/>
                </a:solidFill>
                <a:latin typeface="Arial" panose="020B0604020202020204" pitchFamily="34" charset="0"/>
                <a:cs typeface="Arial" panose="020B0604020202020204" pitchFamily="34" charset="0"/>
              </a:rPr>
              <a:t>, nano-</a:t>
            </a:r>
            <a:r>
              <a:rPr lang="en-US" sz="1600" b="1" dirty="0" err="1">
                <a:solidFill>
                  <a:srgbClr val="C00000"/>
                </a:solidFill>
                <a:latin typeface="Arial" panose="020B0604020202020204" pitchFamily="34" charset="0"/>
                <a:cs typeface="Arial" panose="020B0604020202020204" pitchFamily="34" charset="0"/>
              </a:rPr>
              <a:t>xmcd</a:t>
            </a:r>
            <a:r>
              <a:rPr lang="en-US" sz="1600" b="1" dirty="0">
                <a:solidFill>
                  <a:srgbClr val="C00000"/>
                </a:solidFill>
                <a:latin typeface="Arial" panose="020B0604020202020204" pitchFamily="34" charset="0"/>
                <a:cs typeface="Arial" panose="020B0604020202020204" pitchFamily="34" charset="0"/>
              </a:rPr>
              <a:t>, coherent imaging (</a:t>
            </a:r>
            <a:r>
              <a:rPr lang="en-US" sz="1600" b="1" dirty="0" err="1">
                <a:solidFill>
                  <a:srgbClr val="C00000"/>
                </a:solidFill>
                <a:latin typeface="Arial" panose="020B0604020202020204" pitchFamily="34" charset="0"/>
                <a:cs typeface="Arial" panose="020B0604020202020204" pitchFamily="34" charset="0"/>
              </a:rPr>
              <a:t>holo</a:t>
            </a:r>
            <a:r>
              <a:rPr lang="en-US" sz="1600" b="1" dirty="0">
                <a:solidFill>
                  <a:srgbClr val="C00000"/>
                </a:solidFill>
                <a:latin typeface="Arial" panose="020B0604020202020204" pitchFamily="34" charset="0"/>
                <a:cs typeface="Arial" panose="020B0604020202020204" pitchFamily="34" charset="0"/>
              </a:rPr>
              <a:t>, </a:t>
            </a:r>
            <a:r>
              <a:rPr lang="en-US" sz="1600" b="1" dirty="0" err="1">
                <a:solidFill>
                  <a:srgbClr val="C00000"/>
                </a:solidFill>
                <a:latin typeface="Arial" panose="020B0604020202020204" pitchFamily="34" charset="0"/>
                <a:cs typeface="Arial" panose="020B0604020202020204" pitchFamily="34" charset="0"/>
              </a:rPr>
              <a:t>ptycho</a:t>
            </a:r>
            <a:r>
              <a:rPr lang="en-US" sz="1600" b="1" dirty="0">
                <a:solidFill>
                  <a:srgbClr val="C00000"/>
                </a:solidFill>
                <a:latin typeface="Arial" panose="020B0604020202020204" pitchFamily="34" charset="0"/>
                <a:cs typeface="Arial" panose="020B0604020202020204" pitchFamily="34" charset="0"/>
              </a:rPr>
              <a:t>)</a:t>
            </a:r>
          </a:p>
          <a:p>
            <a:r>
              <a:rPr lang="en-US" sz="1600" b="1" dirty="0">
                <a:latin typeface="Arial" panose="020B0604020202020204" pitchFamily="34" charset="0"/>
                <a:cs typeface="Arial" panose="020B0604020202020204" pitchFamily="34" charset="0"/>
              </a:rPr>
              <a:t>Short description of the program:</a:t>
            </a:r>
          </a:p>
          <a:p>
            <a:r>
              <a:rPr lang="en-US" sz="1100" dirty="0">
                <a:solidFill>
                  <a:srgbClr val="C00000"/>
                </a:solidFill>
                <a:latin typeface="Arial Narrow" panose="020B0604020202020204" pitchFamily="34" charset="0"/>
                <a:cs typeface="Arial Narrow" panose="020B0604020202020204" pitchFamily="34" charset="0"/>
              </a:rPr>
              <a:t>Next generation XMCD (</a:t>
            </a:r>
            <a:r>
              <a:rPr lang="en-US" sz="1100" dirty="0" err="1">
                <a:solidFill>
                  <a:srgbClr val="C00000"/>
                </a:solidFill>
                <a:latin typeface="Arial Narrow" panose="020B0604020202020204" pitchFamily="34" charset="0"/>
                <a:cs typeface="Arial Narrow" panose="020B0604020202020204" pitchFamily="34" charset="0"/>
              </a:rPr>
              <a:t>Endstation</a:t>
            </a:r>
            <a:r>
              <a:rPr lang="en-US" sz="1100" dirty="0">
                <a:solidFill>
                  <a:srgbClr val="C00000"/>
                </a:solidFill>
                <a:latin typeface="Arial Narrow" panose="020B0604020202020204" pitchFamily="34" charset="0"/>
                <a:cs typeface="Arial Narrow" panose="020B0604020202020204" pitchFamily="34" charset="0"/>
              </a:rPr>
              <a:t> 1) and coherent imaging (</a:t>
            </a:r>
            <a:r>
              <a:rPr lang="en-US" sz="1100" dirty="0" err="1">
                <a:solidFill>
                  <a:srgbClr val="C00000"/>
                </a:solidFill>
                <a:latin typeface="Arial Narrow" panose="020B0604020202020204" pitchFamily="34" charset="0"/>
                <a:cs typeface="Arial Narrow" panose="020B0604020202020204" pitchFamily="34" charset="0"/>
              </a:rPr>
              <a:t>endstation</a:t>
            </a:r>
            <a:r>
              <a:rPr lang="en-US" sz="1100" dirty="0">
                <a:solidFill>
                  <a:srgbClr val="C00000"/>
                </a:solidFill>
                <a:latin typeface="Arial Narrow" panose="020B0604020202020204" pitchFamily="34" charset="0"/>
                <a:cs typeface="Arial Narrow" panose="020B0604020202020204" pitchFamily="34" charset="0"/>
              </a:rPr>
              <a:t> 2) approaches with </a:t>
            </a:r>
            <a:r>
              <a:rPr lang="en-US" sz="1100" dirty="0" err="1">
                <a:solidFill>
                  <a:srgbClr val="C00000"/>
                </a:solidFill>
                <a:latin typeface="Arial Narrow" panose="020B0604020202020204" pitchFamily="34" charset="0"/>
                <a:cs typeface="Arial Narrow" panose="020B0604020202020204" pitchFamily="34" charset="0"/>
              </a:rPr>
              <a:t>nanofocus</a:t>
            </a:r>
            <a:r>
              <a:rPr lang="en-US" sz="1100" dirty="0">
                <a:solidFill>
                  <a:srgbClr val="C00000"/>
                </a:solidFill>
                <a:latin typeface="Arial Narrow" panose="020B0604020202020204" pitchFamily="34" charset="0"/>
                <a:cs typeface="Arial Narrow" panose="020B0604020202020204" pitchFamily="34" charset="0"/>
              </a:rPr>
              <a:t> and scanning capabilities, combined with lower temperatures, vector fields and in-operando capabilities including high frequency excitation and laser.  Techniques: nano XAS, nano X(M)LD &amp; XMCD, XFMR; holography and scanning coherent imaging (ptychography); x-ray Interferometry.  A state of the art beamline adapted for novel challenges in QM, IT and fundamental nanoscience, enabling 2D orbital and spin mapping for Topological insulator states, topological magnetic states and spin-</a:t>
            </a:r>
            <a:r>
              <a:rPr lang="en-US" sz="1100" dirty="0" err="1">
                <a:solidFill>
                  <a:srgbClr val="C00000"/>
                </a:solidFill>
                <a:latin typeface="Arial Narrow" panose="020B0604020202020204" pitchFamily="34" charset="0"/>
                <a:cs typeface="Arial Narrow" panose="020B0604020202020204" pitchFamily="34" charset="0"/>
              </a:rPr>
              <a:t>orbitronic</a:t>
            </a:r>
            <a:r>
              <a:rPr lang="en-US" sz="1100" dirty="0">
                <a:solidFill>
                  <a:srgbClr val="C00000"/>
                </a:solidFill>
                <a:latin typeface="Arial Narrow" panose="020B0604020202020204" pitchFamily="34" charset="0"/>
                <a:cs typeface="Arial Narrow" panose="020B0604020202020204" pitchFamily="34" charset="0"/>
              </a:rPr>
              <a:t> materials, and exploring transmission coherent imaging by holography, ptychography and related techniques and future developments exploiting highly-coherent soft and tender x-rays.</a:t>
            </a:r>
          </a:p>
          <a:p>
            <a:endParaRPr lang="en-US" sz="800" dirty="0">
              <a:solidFill>
                <a:srgbClr val="C00000"/>
              </a:solidFill>
              <a:latin typeface="Arial Narrow" panose="020B0604020202020204" pitchFamily="34" charset="0"/>
              <a:cs typeface="Arial Narrow" panose="020B0604020202020204" pitchFamily="34" charset="0"/>
            </a:endParaRPr>
          </a:p>
          <a:p>
            <a:pPr marL="171450" indent="-171450">
              <a:buFont typeface="Arial" panose="020B0604020202020204" pitchFamily="34" charset="0"/>
              <a:buChar char="•"/>
            </a:pPr>
            <a:r>
              <a:rPr lang="en-US" sz="1100" b="1" dirty="0">
                <a:solidFill>
                  <a:srgbClr val="C00000"/>
                </a:solidFill>
                <a:latin typeface="Arial Narrow" panose="020B0604020202020204" pitchFamily="34" charset="0"/>
                <a:cs typeface="Arial Narrow" panose="020B0604020202020204" pitchFamily="34" charset="0"/>
              </a:rPr>
              <a:t>Magnetic quantum materials</a:t>
            </a:r>
            <a:r>
              <a:rPr lang="en-US" sz="1100" dirty="0">
                <a:solidFill>
                  <a:srgbClr val="C00000"/>
                </a:solidFill>
                <a:latin typeface="Arial Narrow" panose="020B0604020202020204" pitchFamily="34" charset="0"/>
                <a:cs typeface="Arial Narrow" panose="020B0604020202020204" pitchFamily="34" charset="0"/>
              </a:rPr>
              <a:t> as single atoms, single molecules to topological insulators, 2D Van-der-Waals and superconductors will largely benefit or require </a:t>
            </a:r>
            <a:r>
              <a:rPr lang="en-US" sz="1100" i="1" dirty="0">
                <a:solidFill>
                  <a:srgbClr val="C00000"/>
                </a:solidFill>
                <a:latin typeface="Arial Narrow" panose="020B0604020202020204" pitchFamily="34" charset="0"/>
                <a:cs typeface="Arial Narrow" panose="020B0604020202020204" pitchFamily="34" charset="0"/>
              </a:rPr>
              <a:t>variable temperatures and beam size capabilities to lower bounds </a:t>
            </a:r>
            <a:r>
              <a:rPr lang="en-US" sz="1100" dirty="0">
                <a:solidFill>
                  <a:srgbClr val="C00000"/>
                </a:solidFill>
                <a:latin typeface="Arial Narrow" panose="020B0604020202020204" pitchFamily="34" charset="0"/>
                <a:cs typeface="Arial Narrow" panose="020B0604020202020204" pitchFamily="34" charset="0"/>
              </a:rPr>
              <a:t>than presently available. </a:t>
            </a:r>
          </a:p>
          <a:p>
            <a:pPr marL="171450" indent="-171450">
              <a:buFont typeface="Arial" panose="020B0604020202020204" pitchFamily="34" charset="0"/>
              <a:buChar char="•"/>
            </a:pPr>
            <a:r>
              <a:rPr lang="en-US" sz="1100" b="1" dirty="0">
                <a:solidFill>
                  <a:srgbClr val="C00000"/>
                </a:solidFill>
                <a:latin typeface="Arial Narrow" panose="020B0604020202020204" pitchFamily="34" charset="0"/>
                <a:cs typeface="Arial Narrow" panose="020B0604020202020204" pitchFamily="34" charset="0"/>
              </a:rPr>
              <a:t>Challenges in novel magnetic and electronic materials and related devices for Information technologies </a:t>
            </a:r>
            <a:r>
              <a:rPr lang="en-US" sz="1100" dirty="0">
                <a:solidFill>
                  <a:srgbClr val="C00000"/>
                </a:solidFill>
                <a:latin typeface="Arial Narrow" panose="020B0604020202020204" pitchFamily="34" charset="0"/>
                <a:cs typeface="Arial Narrow" panose="020B0604020202020204" pitchFamily="34" charset="0"/>
              </a:rPr>
              <a:t>relate more and more to systems in pre-device form and under excitation, GHz and THz: </a:t>
            </a:r>
            <a:r>
              <a:rPr lang="en-US" sz="1100" i="1" dirty="0">
                <a:solidFill>
                  <a:srgbClr val="C00000"/>
                </a:solidFill>
                <a:latin typeface="Arial Narrow" panose="020B0604020202020204" pitchFamily="34" charset="0"/>
                <a:cs typeface="Arial Narrow" panose="020B0604020202020204" pitchFamily="34" charset="0"/>
              </a:rPr>
              <a:t>need for in-operando and small beam size</a:t>
            </a:r>
          </a:p>
          <a:p>
            <a:pPr marL="171450" indent="-171450">
              <a:buFont typeface="Arial" panose="020B0604020202020204" pitchFamily="34" charset="0"/>
              <a:buChar char="•"/>
            </a:pPr>
            <a:r>
              <a:rPr lang="en-US" sz="1100" b="1" dirty="0">
                <a:solidFill>
                  <a:srgbClr val="C00000"/>
                </a:solidFill>
                <a:latin typeface="Arial Narrow" panose="020B0604020202020204" pitchFamily="34" charset="0"/>
                <a:cs typeface="Arial Narrow" panose="020B0604020202020204" pitchFamily="34" charset="0"/>
              </a:rPr>
              <a:t>Metastable states and phase transitions</a:t>
            </a:r>
            <a:r>
              <a:rPr lang="en-US" sz="1100" dirty="0">
                <a:solidFill>
                  <a:srgbClr val="C00000"/>
                </a:solidFill>
                <a:latin typeface="Arial Narrow" panose="020B0604020202020204" pitchFamily="34" charset="0"/>
                <a:cs typeface="Arial Narrow" panose="020B0604020202020204" pitchFamily="34" charset="0"/>
              </a:rPr>
              <a:t>. Imaging and spectroscopy with resolution in the few to hundredths of nanometers will resolve phase transitions heterogeneity, phase </a:t>
            </a:r>
            <a:r>
              <a:rPr lang="en-US" sz="1100" dirty="0" err="1">
                <a:solidFill>
                  <a:srgbClr val="C00000"/>
                </a:solidFill>
                <a:latin typeface="Arial Narrow" panose="020B0604020202020204" pitchFamily="34" charset="0"/>
                <a:cs typeface="Arial Narrow" panose="020B0604020202020204" pitchFamily="34" charset="0"/>
              </a:rPr>
              <a:t>coexistance</a:t>
            </a:r>
            <a:r>
              <a:rPr lang="en-US" sz="1100" i="1" dirty="0">
                <a:solidFill>
                  <a:srgbClr val="C00000"/>
                </a:solidFill>
                <a:latin typeface="Arial Narrow" panose="020B0604020202020204" pitchFamily="34" charset="0"/>
                <a:cs typeface="Arial Narrow" panose="020B0604020202020204" pitchFamily="34" charset="0"/>
              </a:rPr>
              <a:t>; laser, in-operando excitation by DC, AC voltages or E,B fields </a:t>
            </a:r>
            <a:r>
              <a:rPr lang="en-US" sz="1100" dirty="0">
                <a:solidFill>
                  <a:srgbClr val="C00000"/>
                </a:solidFill>
                <a:latin typeface="Arial Narrow" panose="020B0604020202020204" pitchFamily="34" charset="0"/>
                <a:cs typeface="Arial Narrow" panose="020B0604020202020204" pitchFamily="34" charset="0"/>
              </a:rPr>
              <a:t>could create, control and image novel meta stable quantum states, study and manipulate their lifetime or dynamics of its spatial configuration</a:t>
            </a:r>
          </a:p>
          <a:p>
            <a:pPr marL="171450" indent="-171450">
              <a:buFont typeface="Arial" panose="020B0604020202020204" pitchFamily="34" charset="0"/>
              <a:buChar char="•"/>
            </a:pPr>
            <a:r>
              <a:rPr lang="en-US" sz="1100" b="1" dirty="0">
                <a:solidFill>
                  <a:srgbClr val="C00000"/>
                </a:solidFill>
                <a:latin typeface="Arial Narrow" panose="020B0604020202020204" pitchFamily="34" charset="0"/>
                <a:cs typeface="Arial Narrow" panose="020B0604020202020204" pitchFamily="34" charset="0"/>
              </a:rPr>
              <a:t>Fundamental scales in devices and materials, and characteristic lengths</a:t>
            </a:r>
            <a:r>
              <a:rPr lang="en-US" sz="1100" dirty="0">
                <a:solidFill>
                  <a:srgbClr val="C00000"/>
                </a:solidFill>
                <a:latin typeface="Arial Narrow" panose="020B0604020202020204" pitchFamily="34" charset="0"/>
                <a:cs typeface="Arial Narrow" panose="020B0604020202020204" pitchFamily="34" charset="0"/>
              </a:rPr>
              <a:t>: devices have scales in the micron range, with heterogeneity and defect regions in the submicron scale, as nanoscience characteristic lengths (spin diffusion, magnetic and superconducting proximity effects, topological states. </a:t>
            </a:r>
            <a:r>
              <a:rPr lang="en-US" sz="1100" i="1" dirty="0" err="1">
                <a:solidFill>
                  <a:srgbClr val="C00000"/>
                </a:solidFill>
                <a:latin typeface="Arial Narrow" panose="020B0604020202020204" pitchFamily="34" charset="0"/>
                <a:cs typeface="Arial Narrow" panose="020B0604020202020204" pitchFamily="34" charset="0"/>
              </a:rPr>
              <a:t>Nano,micro</a:t>
            </a:r>
            <a:r>
              <a:rPr lang="en-US" sz="1100" i="1" dirty="0">
                <a:solidFill>
                  <a:srgbClr val="C00000"/>
                </a:solidFill>
                <a:latin typeface="Arial Narrow" panose="020B0604020202020204" pitchFamily="34" charset="0"/>
                <a:cs typeface="Arial Narrow" panose="020B0604020202020204" pitchFamily="34" charset="0"/>
              </a:rPr>
              <a:t> scale spectroscopy and imaging are needed.</a:t>
            </a:r>
          </a:p>
          <a:p>
            <a:pPr marL="171450" indent="-171450">
              <a:buFont typeface="Arial" panose="020B0604020202020204" pitchFamily="34" charset="0"/>
              <a:buChar char="•"/>
            </a:pPr>
            <a:endParaRPr lang="en-US" sz="600" dirty="0">
              <a:solidFill>
                <a:srgbClr val="C00000"/>
              </a:solidFill>
              <a:latin typeface="Arial Narrow" panose="020B0604020202020204" pitchFamily="34" charset="0"/>
              <a:cs typeface="Arial Narrow" panose="020B0604020202020204" pitchFamily="34" charset="0"/>
            </a:endParaRPr>
          </a:p>
          <a:p>
            <a:r>
              <a:rPr lang="en-US" sz="1100" dirty="0">
                <a:solidFill>
                  <a:srgbClr val="C00000"/>
                </a:solidFill>
                <a:latin typeface="Arial Narrow" panose="020B0604020202020204" pitchFamily="34" charset="0"/>
                <a:cs typeface="Arial Narrow" panose="020B0604020202020204" pitchFamily="34" charset="0"/>
              </a:rPr>
              <a:t>Nano XAS&amp;XMCD,XMLD should use achromatic focusing via an axial capillary elliptical mirror or novel Wolter type x-ray optics; holography and coherent imaging will benefit from ALBA-II enhanced coherent flux and could combine achromatic optics and zone plates. High-stability by design and interferometric feedback.</a:t>
            </a:r>
            <a:endParaRPr lang="en-US" sz="1200" dirty="0">
              <a:solidFill>
                <a:srgbClr val="C00000"/>
              </a:solidFill>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Beamline type (short/long; ID/BM/SB): </a:t>
            </a:r>
            <a:r>
              <a:rPr lang="en-US" sz="1400" b="1" dirty="0">
                <a:solidFill>
                  <a:srgbClr val="C00000"/>
                </a:solidFill>
                <a:latin typeface="Arial" panose="020B0604020202020204" pitchFamily="34" charset="0"/>
                <a:cs typeface="Arial" panose="020B0604020202020204" pitchFamily="34" charset="0"/>
              </a:rPr>
              <a:t>fast switching ID, could fit in BL29 as a BL29 upgrade</a:t>
            </a:r>
          </a:p>
          <a:p>
            <a:r>
              <a:rPr lang="en-US" sz="1600" b="1" dirty="0">
                <a:latin typeface="Arial" panose="020B0604020202020204" pitchFamily="34" charset="0"/>
                <a:cs typeface="Arial" panose="020B0604020202020204" pitchFamily="34" charset="0"/>
              </a:rPr>
              <a:t>Energy range (soft, tender, hard) :	</a:t>
            </a:r>
            <a:r>
              <a:rPr lang="en-US" sz="1400" b="1" dirty="0">
                <a:solidFill>
                  <a:srgbClr val="C00000"/>
                </a:solidFill>
                <a:latin typeface="Arial" panose="020B0604020202020204" pitchFamily="34" charset="0"/>
                <a:cs typeface="Arial" panose="020B0604020202020204" pitchFamily="34" charset="0"/>
              </a:rPr>
              <a:t> soft to tender X-rays, 40-4000eV</a:t>
            </a:r>
          </a:p>
          <a:p>
            <a:r>
              <a:rPr lang="en-US" sz="1600" b="1" dirty="0">
                <a:latin typeface="Arial" panose="020B0604020202020204" pitchFamily="34" charset="0"/>
                <a:cs typeface="Arial" panose="020B0604020202020204" pitchFamily="34" charset="0"/>
              </a:rPr>
              <a:t>Beam size and specific conditions (polarization, coherence):</a:t>
            </a:r>
            <a:r>
              <a:rPr lang="en-US" sz="1600" b="1" dirty="0">
                <a:solidFill>
                  <a:srgbClr val="C00000"/>
                </a:solidFill>
                <a:latin typeface="Arial" panose="020B0604020202020204" pitchFamily="34" charset="0"/>
                <a:cs typeface="Arial" panose="020B0604020202020204" pitchFamily="34" charset="0"/>
              </a:rPr>
              <a:t> </a:t>
            </a:r>
            <a:r>
              <a:rPr lang="en-US" sz="1400" b="1" dirty="0">
                <a:solidFill>
                  <a:srgbClr val="C00000"/>
                </a:solidFill>
                <a:latin typeface="Arial" panose="020B0604020202020204" pitchFamily="34" charset="0"/>
                <a:cs typeface="Arial" panose="020B0604020202020204" pitchFamily="34" charset="0"/>
              </a:rPr>
              <a:t>20nm- 20 micron, LH, LV, CP</a:t>
            </a:r>
            <a:endParaRPr lang="en-US" sz="1400" dirty="0">
              <a:solidFill>
                <a:srgbClr val="FF0000"/>
              </a:solidFill>
              <a:latin typeface="Arial" panose="020B0604020202020204" pitchFamily="34" charset="0"/>
              <a:cs typeface="Arial" panose="020B0604020202020204" pitchFamily="34" charset="0"/>
            </a:endParaRPr>
          </a:p>
        </p:txBody>
      </p:sp>
      <p:sp>
        <p:nvSpPr>
          <p:cNvPr id="11" name="Marcador de fecha 3">
            <a:extLst>
              <a:ext uri="{FF2B5EF4-FFF2-40B4-BE49-F238E27FC236}">
                <a16:creationId xmlns:a16="http://schemas.microsoft.com/office/drawing/2014/main" id="{E39633D7-F070-0447-840E-36BBFE1BA199}"/>
              </a:ext>
            </a:extLst>
          </p:cNvPr>
          <p:cNvSpPr>
            <a:spLocks noGrp="1"/>
          </p:cNvSpPr>
          <p:nvPr>
            <p:ph type="dt" sz="half" idx="10"/>
          </p:nvPr>
        </p:nvSpPr>
        <p:spPr>
          <a:xfrm>
            <a:off x="553236" y="5032616"/>
            <a:ext cx="6400800" cy="174172"/>
          </a:xfrm>
        </p:spPr>
        <p:txBody>
          <a:bodyPr/>
          <a:lstStyle/>
          <a:p>
            <a:r>
              <a:rPr lang="en-US" dirty="0" err="1">
                <a:solidFill>
                  <a:srgbClr val="C00000"/>
                </a:solidFill>
              </a:rPr>
              <a:t>QUbIT</a:t>
            </a:r>
            <a:r>
              <a:rPr lang="en-US" dirty="0">
                <a:solidFill>
                  <a:srgbClr val="C00000"/>
                </a:solidFill>
              </a:rPr>
              <a:t> beamline 						</a:t>
            </a:r>
            <a:endParaRPr lang="es-ES" dirty="0"/>
          </a:p>
        </p:txBody>
      </p:sp>
    </p:spTree>
    <p:extLst>
      <p:ext uri="{BB962C8B-B14F-4D97-AF65-F5344CB8AC3E}">
        <p14:creationId xmlns:p14="http://schemas.microsoft.com/office/powerpoint/2010/main" val="208277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263" y="102392"/>
            <a:ext cx="7714771" cy="994172"/>
          </a:xfrm>
        </p:spPr>
        <p:txBody>
          <a:bodyPr>
            <a:noAutofit/>
          </a:bodyPr>
          <a:lstStyle/>
          <a:p>
            <a:r>
              <a:rPr lang="en-US" sz="2600" dirty="0"/>
              <a:t>Beamline/Instrument Concept</a:t>
            </a:r>
            <a:br>
              <a:rPr lang="en-US" sz="2600" dirty="0"/>
            </a:br>
            <a:br>
              <a:rPr lang="en-US" sz="2400" dirty="0"/>
            </a:br>
            <a:br>
              <a:rPr lang="en-US" sz="2400" dirty="0"/>
            </a:br>
            <a:endParaRPr lang="en-US" sz="2400" dirty="0"/>
          </a:p>
        </p:txBody>
      </p:sp>
      <p:sp>
        <p:nvSpPr>
          <p:cNvPr id="6" name="Marcador de número de diapositiva 5"/>
          <p:cNvSpPr>
            <a:spLocks noGrp="1"/>
          </p:cNvSpPr>
          <p:nvPr>
            <p:ph type="sldNum" sz="quarter" idx="12"/>
          </p:nvPr>
        </p:nvSpPr>
        <p:spPr/>
        <p:txBody>
          <a:bodyPr/>
          <a:lstStyle/>
          <a:p>
            <a:fld id="{59A3C1E9-1E17-4B2D-975E-2F80F7CB45F8}" type="slidenum">
              <a:rPr lang="es-ES" smtClean="0"/>
              <a:t>3</a:t>
            </a:fld>
            <a:endParaRPr lang="es-ES" dirty="0"/>
          </a:p>
        </p:txBody>
      </p:sp>
      <p:sp>
        <p:nvSpPr>
          <p:cNvPr id="7" name="TextBox 6">
            <a:extLst>
              <a:ext uri="{FF2B5EF4-FFF2-40B4-BE49-F238E27FC236}">
                <a16:creationId xmlns:a16="http://schemas.microsoft.com/office/drawing/2014/main" id="{D094A0C7-38C5-B947-912A-8E0ABAECBECB}"/>
              </a:ext>
            </a:extLst>
          </p:cNvPr>
          <p:cNvSpPr txBox="1"/>
          <p:nvPr/>
        </p:nvSpPr>
        <p:spPr>
          <a:xfrm>
            <a:off x="628650" y="480213"/>
            <a:ext cx="8297087" cy="4370427"/>
          </a:xfrm>
          <a:prstGeom prst="rect">
            <a:avLst/>
          </a:prstGeom>
        </p:spPr>
        <p:txBody>
          <a:bodyPr vert="horz" wrap="square" lIns="91440" tIns="45720" rIns="91440" bIns="45720" rtlCol="0" anchor="t">
            <a:spAutoFit/>
          </a:bodyPr>
          <a:lstStyle/>
          <a:p>
            <a:r>
              <a:rPr lang="en-US" sz="1600" b="1" dirty="0">
                <a:latin typeface="Arial" panose="020B0604020202020204" pitchFamily="34" charset="0"/>
                <a:cs typeface="Arial" panose="020B0604020202020204" pitchFamily="34" charset="0"/>
              </a:rPr>
              <a:t>Name of the </a:t>
            </a:r>
            <a:r>
              <a:rPr lang="en-US" sz="1600" b="1" dirty="0" err="1">
                <a:latin typeface="Arial" panose="020B0604020202020204" pitchFamily="34" charset="0"/>
                <a:cs typeface="Arial" panose="020B0604020202020204" pitchFamily="34" charset="0"/>
              </a:rPr>
              <a:t>beamline:</a:t>
            </a:r>
            <a:r>
              <a:rPr lang="en-US" sz="1600" b="1" dirty="0" err="1">
                <a:solidFill>
                  <a:srgbClr val="C00000"/>
                </a:solidFill>
                <a:latin typeface="Arial" panose="020B0604020202020204" pitchFamily="34" charset="0"/>
                <a:cs typeface="Arial" panose="020B0604020202020204" pitchFamily="34" charset="0"/>
              </a:rPr>
              <a:t>QUbIT</a:t>
            </a:r>
            <a:r>
              <a:rPr lang="en-US" sz="1600" b="1" dirty="0">
                <a:solidFill>
                  <a:srgbClr val="C00000"/>
                </a:solidFill>
                <a:latin typeface="Arial" panose="020B0604020202020204" pitchFamily="34" charset="0"/>
                <a:cs typeface="Arial" panose="020B0604020202020204" pitchFamily="34" charset="0"/>
              </a:rPr>
              <a:t> : </a:t>
            </a:r>
            <a:r>
              <a:rPr lang="en-US" sz="1600" b="1" u="sng" dirty="0" err="1">
                <a:solidFill>
                  <a:srgbClr val="C00000"/>
                </a:solidFill>
                <a:latin typeface="Arial" panose="020B0604020202020204" pitchFamily="34" charset="0"/>
                <a:cs typeface="Arial" panose="020B0604020202020204" pitchFamily="34" charset="0"/>
              </a:rPr>
              <a:t>QU</a:t>
            </a:r>
            <a:r>
              <a:rPr lang="en-US" sz="1600" b="1" dirty="0" err="1">
                <a:solidFill>
                  <a:srgbClr val="C00000"/>
                </a:solidFill>
                <a:latin typeface="Arial" panose="020B0604020202020204" pitchFamily="34" charset="0"/>
                <a:cs typeface="Arial" panose="020B0604020202020204" pitchFamily="34" charset="0"/>
              </a:rPr>
              <a:t>antum</a:t>
            </a:r>
            <a:r>
              <a:rPr lang="en-US" sz="1600" b="1" dirty="0">
                <a:solidFill>
                  <a:srgbClr val="C00000"/>
                </a:solidFill>
                <a:latin typeface="Arial" panose="020B0604020202020204" pitchFamily="34" charset="0"/>
                <a:cs typeface="Arial" panose="020B0604020202020204" pitchFamily="34" charset="0"/>
              </a:rPr>
              <a:t> materials &amp; </a:t>
            </a:r>
            <a:r>
              <a:rPr lang="en-US" sz="1600" b="1" u="sng" dirty="0">
                <a:solidFill>
                  <a:srgbClr val="C00000"/>
                </a:solidFill>
                <a:latin typeface="Arial" panose="020B0604020202020204" pitchFamily="34" charset="0"/>
                <a:cs typeface="Arial" panose="020B0604020202020204" pitchFamily="34" charset="0"/>
              </a:rPr>
              <a:t>I</a:t>
            </a:r>
            <a:r>
              <a:rPr lang="en-US" sz="1600" b="1" dirty="0">
                <a:solidFill>
                  <a:srgbClr val="C00000"/>
                </a:solidFill>
                <a:latin typeface="Arial" panose="020B0604020202020204" pitchFamily="34" charset="0"/>
                <a:cs typeface="Arial" panose="020B0604020202020204" pitchFamily="34" charset="0"/>
              </a:rPr>
              <a:t>nformation </a:t>
            </a:r>
            <a:r>
              <a:rPr lang="en-US" sz="1600" b="1" u="sng" dirty="0">
                <a:solidFill>
                  <a:srgbClr val="C00000"/>
                </a:solidFill>
                <a:latin typeface="Arial" panose="020B0604020202020204" pitchFamily="34" charset="0"/>
                <a:cs typeface="Arial" panose="020B0604020202020204" pitchFamily="34" charset="0"/>
              </a:rPr>
              <a:t>T</a:t>
            </a:r>
            <a:r>
              <a:rPr lang="en-US" sz="1600" b="1" dirty="0">
                <a:solidFill>
                  <a:srgbClr val="C00000"/>
                </a:solidFill>
                <a:latin typeface="Arial" panose="020B0604020202020204" pitchFamily="34" charset="0"/>
                <a:cs typeface="Arial" panose="020B0604020202020204" pitchFamily="34" charset="0"/>
              </a:rPr>
              <a:t>echnology bl</a:t>
            </a:r>
          </a:p>
          <a:p>
            <a:r>
              <a:rPr lang="en-US" sz="1600" b="1" dirty="0">
                <a:latin typeface="Arial" panose="020B0604020202020204" pitchFamily="34" charset="0"/>
                <a:cs typeface="Arial" panose="020B0604020202020204" pitchFamily="34" charset="0"/>
              </a:rPr>
              <a:t>Expected benefit from ALBA II:</a:t>
            </a:r>
          </a:p>
          <a:p>
            <a:pPr marL="285750" indent="-2857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Improved coherence flux for coherence imaging, smaller source for improved/ultimate focusing; explore opportunities with highly-coherent soft and tender x-rays</a:t>
            </a:r>
          </a:p>
          <a:p>
            <a:r>
              <a:rPr lang="en-US" sz="1600" b="1" dirty="0">
                <a:latin typeface="Arial" panose="020B0604020202020204" pitchFamily="34" charset="0"/>
                <a:cs typeface="Arial" panose="020B0604020202020204" pitchFamily="34" charset="0"/>
              </a:rPr>
              <a:t>Which scientific or community need will be addressed:</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Advanced spectroscopic and microscopic needs in Quantum magnetic and electronic materials, materials and devices for Information technology, energy saving technologies and quantum computing;</a:t>
            </a:r>
          </a:p>
          <a:p>
            <a:r>
              <a:rPr lang="en-US" sz="1600" b="1" dirty="0">
                <a:latin typeface="Arial" panose="020B0604020202020204" pitchFamily="34" charset="0"/>
                <a:cs typeface="Arial" panose="020B0604020202020204" pitchFamily="34" charset="0"/>
              </a:rPr>
              <a:t>Potential or existing user community (communities or also institutes):</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ALBA XAS,XMCD and soft x-ray community: </a:t>
            </a:r>
            <a:r>
              <a:rPr lang="en-US" sz="1000" dirty="0">
                <a:solidFill>
                  <a:srgbClr val="C00000"/>
                </a:solidFill>
                <a:latin typeface="Arial" panose="020B0604020202020204" pitchFamily="34" charset="0"/>
                <a:cs typeface="Arial" panose="020B0604020202020204" pitchFamily="34" charset="0"/>
              </a:rPr>
              <a:t>ICN2, IMDEA, ICMOL, </a:t>
            </a:r>
            <a:r>
              <a:rPr lang="en-US" sz="1000" dirty="0" err="1">
                <a:solidFill>
                  <a:srgbClr val="C00000"/>
                </a:solidFill>
                <a:latin typeface="Arial" panose="020B0604020202020204" pitchFamily="34" charset="0"/>
                <a:cs typeface="Arial" panose="020B0604020202020204" pitchFamily="34" charset="0"/>
              </a:rPr>
              <a:t>Nanogune</a:t>
            </a:r>
            <a:r>
              <a:rPr lang="en-US" sz="1000" dirty="0">
                <a:solidFill>
                  <a:srgbClr val="C00000"/>
                </a:solidFill>
                <a:latin typeface="Arial" panose="020B0604020202020204" pitchFamily="34" charset="0"/>
                <a:cs typeface="Arial" panose="020B0604020202020204" pitchFamily="34" charset="0"/>
              </a:rPr>
              <a:t>, CSIC-</a:t>
            </a:r>
            <a:r>
              <a:rPr lang="en-US" sz="1000" dirty="0" err="1">
                <a:solidFill>
                  <a:srgbClr val="C00000"/>
                </a:solidFill>
                <a:latin typeface="Arial" panose="020B0604020202020204" pitchFamily="34" charset="0"/>
                <a:cs typeface="Arial" panose="020B0604020202020204" pitchFamily="34" charset="0"/>
              </a:rPr>
              <a:t>UniZar</a:t>
            </a:r>
            <a:r>
              <a:rPr lang="en-US" sz="1000" dirty="0">
                <a:solidFill>
                  <a:srgbClr val="C00000"/>
                </a:solidFill>
                <a:latin typeface="Arial" panose="020B0604020202020204" pitchFamily="34" charset="0"/>
                <a:cs typeface="Arial" panose="020B0604020202020204" pitchFamily="34" charset="0"/>
              </a:rPr>
              <a:t>, ICMAB, CNRS-CEMES, UAM, UCM, Uni Würzburg, MPI Dresden, MPI Halle, CNRS-Thales, Univ. Florencia, Univ. La Sapienza, Univ. Oxford, MIT, Urbana-Illinois, IFW Dresden, </a:t>
            </a:r>
            <a:r>
              <a:rPr lang="en-US" sz="1000" dirty="0" err="1">
                <a:solidFill>
                  <a:srgbClr val="C00000"/>
                </a:solidFill>
                <a:latin typeface="Arial" panose="020B0604020202020204" pitchFamily="34" charset="0"/>
                <a:cs typeface="Arial" panose="020B0604020202020204" pitchFamily="34" charset="0"/>
              </a:rPr>
              <a:t>NamLab</a:t>
            </a:r>
            <a:r>
              <a:rPr lang="en-US" sz="1000" dirty="0">
                <a:solidFill>
                  <a:srgbClr val="C00000"/>
                </a:solidFill>
                <a:latin typeface="Arial" panose="020B0604020202020204" pitchFamily="34" charset="0"/>
                <a:cs typeface="Arial" panose="020B0604020202020204" pitchFamily="34" charset="0"/>
              </a:rPr>
              <a:t>, TUD, </a:t>
            </a:r>
            <a:r>
              <a:rPr lang="en-US" sz="1000" dirty="0" err="1">
                <a:solidFill>
                  <a:srgbClr val="C00000"/>
                </a:solidFill>
                <a:latin typeface="Arial" panose="020B0604020202020204" pitchFamily="34" charset="0"/>
                <a:cs typeface="Arial" panose="020B0604020202020204" pitchFamily="34" charset="0"/>
              </a:rPr>
              <a:t>Jülich</a:t>
            </a:r>
            <a:r>
              <a:rPr lang="en-US" sz="1000" dirty="0">
                <a:solidFill>
                  <a:srgbClr val="C00000"/>
                </a:solidFill>
                <a:latin typeface="Arial" panose="020B0604020202020204" pitchFamily="34" charset="0"/>
                <a:cs typeface="Arial" panose="020B0604020202020204" pitchFamily="34" charset="0"/>
              </a:rPr>
              <a:t>, ETH, EPFL, ICMM-CSIC, Univ. Oviedo, Univ. Barcelona, Univ. Santiago Compostela, Univ. Salamanca, Univ. South Florida, CEMS-RIKEN, PSI, CFM </a:t>
            </a:r>
            <a:r>
              <a:rPr lang="en-US" sz="1000" dirty="0" err="1">
                <a:solidFill>
                  <a:srgbClr val="C00000"/>
                </a:solidFill>
                <a:latin typeface="Arial" panose="020B0604020202020204" pitchFamily="34" charset="0"/>
                <a:cs typeface="Arial" panose="020B0604020202020204" pitchFamily="34" charset="0"/>
              </a:rPr>
              <a:t>Donosti</a:t>
            </a:r>
            <a:r>
              <a:rPr lang="en-US" sz="1000" dirty="0">
                <a:solidFill>
                  <a:srgbClr val="C00000"/>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600" b="1" dirty="0">
                <a:latin typeface="Arial" panose="020B0604020202020204" pitchFamily="34" charset="0"/>
                <a:cs typeface="Arial" panose="020B0604020202020204" pitchFamily="34" charset="0"/>
              </a:rPr>
              <a:t>International competition (at which other sources there are similar instruments): </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Nano-XMCD with high quality spectroscopy seems as far as we know not yet implemented in any synchrotron presently (nano XMCD is performed in SXTM with zone plate or PEEM, spectroscopy quality is good but not excellent for sum rule)</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VEKMAG in Bessy and DEIMOS in Soleil have improved low temperature capabilities compared to ALBA BL29</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BL04 at ALS has more convenient sample cryostat scheme for enhanced in-operando capabilities vs BL29</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COSMIC, MAXIMUS and many other beamlines have SXTM with low and moderate magnetic fields but there is room for lower temperatures, higher fields, and higher resolution ptychography by enabling closer sample-detector distance</a:t>
            </a:r>
          </a:p>
          <a:p>
            <a:pPr marL="171450" indent="-171450">
              <a:buFont typeface="Arial" panose="020B0604020202020204" pitchFamily="34" charset="0"/>
              <a:buChar char="•"/>
            </a:pPr>
            <a:r>
              <a:rPr lang="en-US" sz="1200" dirty="0">
                <a:solidFill>
                  <a:srgbClr val="C00000"/>
                </a:solidFill>
                <a:latin typeface="Arial" panose="020B0604020202020204" pitchFamily="34" charset="0"/>
                <a:cs typeface="Arial" panose="020B0604020202020204" pitchFamily="34" charset="0"/>
              </a:rPr>
              <a:t>SEXTANTS at SOLEIL rivals with BOREAS in high field low temperature capabilities for holography, but has in-operando, time-resolved and laser excitation capabilities; Bessy </a:t>
            </a:r>
            <a:r>
              <a:rPr lang="en-US" sz="1200" dirty="0" err="1">
                <a:solidFill>
                  <a:srgbClr val="C00000"/>
                </a:solidFill>
                <a:latin typeface="Arial" panose="020B0604020202020204" pitchFamily="34" charset="0"/>
                <a:cs typeface="Arial" panose="020B0604020202020204" pitchFamily="34" charset="0"/>
              </a:rPr>
              <a:t>endstation</a:t>
            </a:r>
            <a:r>
              <a:rPr lang="en-US" sz="1200" dirty="0">
                <a:solidFill>
                  <a:srgbClr val="C00000"/>
                </a:solidFill>
                <a:latin typeface="Arial" panose="020B0604020202020204" pitchFamily="34" charset="0"/>
                <a:cs typeface="Arial" panose="020B0604020202020204" pitchFamily="34" charset="0"/>
              </a:rPr>
              <a:t> has smaller but vector field capability</a:t>
            </a:r>
          </a:p>
        </p:txBody>
      </p:sp>
      <p:sp>
        <p:nvSpPr>
          <p:cNvPr id="8" name="Marcador de fecha 3">
            <a:extLst>
              <a:ext uri="{FF2B5EF4-FFF2-40B4-BE49-F238E27FC236}">
                <a16:creationId xmlns:a16="http://schemas.microsoft.com/office/drawing/2014/main" id="{4874F42A-02B5-7645-8659-F19C1C65A7CA}"/>
              </a:ext>
            </a:extLst>
          </p:cNvPr>
          <p:cNvSpPr>
            <a:spLocks noGrp="1"/>
          </p:cNvSpPr>
          <p:nvPr>
            <p:ph type="dt" sz="half" idx="10"/>
          </p:nvPr>
        </p:nvSpPr>
        <p:spPr>
          <a:xfrm>
            <a:off x="628650" y="4866936"/>
            <a:ext cx="6400800" cy="174172"/>
          </a:xfrm>
        </p:spPr>
        <p:txBody>
          <a:bodyPr/>
          <a:lstStyle/>
          <a:p>
            <a:r>
              <a:rPr lang="en-US" dirty="0" err="1">
                <a:solidFill>
                  <a:srgbClr val="C00000"/>
                </a:solidFill>
              </a:rPr>
              <a:t>QUbIT</a:t>
            </a:r>
            <a:r>
              <a:rPr lang="en-US" dirty="0">
                <a:solidFill>
                  <a:srgbClr val="C00000"/>
                </a:solidFill>
              </a:rPr>
              <a:t> beamline						</a:t>
            </a:r>
            <a:endParaRPr lang="es-ES" dirty="0"/>
          </a:p>
        </p:txBody>
      </p:sp>
    </p:spTree>
    <p:extLst>
      <p:ext uri="{BB962C8B-B14F-4D97-AF65-F5344CB8AC3E}">
        <p14:creationId xmlns:p14="http://schemas.microsoft.com/office/powerpoint/2010/main" val="29854659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Autofit/>
      </a:bodyPr>
      <a:lstStyle>
        <a:defPPr>
          <a:defRPr sz="28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21300</TotalTime>
  <Words>980</Words>
  <Application>Microsoft Macintosh PowerPoint</Application>
  <PresentationFormat>On-screen Show (16:9)</PresentationFormat>
  <Paragraphs>41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Arial Narrow</vt:lpstr>
      <vt:lpstr>Calibri</vt:lpstr>
      <vt:lpstr>Tema de Office</vt:lpstr>
      <vt:lpstr>QUbIT:Quantum materials and Information Technology beamline (nano XMCD&amp;coherent imaging)   </vt:lpstr>
      <vt:lpstr>Beamline/Instrument Concept   </vt:lpstr>
      <vt:lpstr>Beamline/Instrument Concept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Lucas Wainer</dc:creator>
  <cp:lastModifiedBy>Manuel Valvidares</cp:lastModifiedBy>
  <cp:revision>202</cp:revision>
  <dcterms:created xsi:type="dcterms:W3CDTF">2015-04-21T23:16:41Z</dcterms:created>
  <dcterms:modified xsi:type="dcterms:W3CDTF">2021-09-20T13:24:28Z</dcterms:modified>
</cp:coreProperties>
</file>